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0"/>
  </p:notesMasterIdLst>
  <p:sldIdLst>
    <p:sldId id="273" r:id="rId6"/>
    <p:sldId id="296" r:id="rId7"/>
    <p:sldId id="293" r:id="rId8"/>
    <p:sldId id="294" r:id="rId9"/>
    <p:sldId id="295" r:id="rId10"/>
    <p:sldId id="298" r:id="rId11"/>
    <p:sldId id="275" r:id="rId12"/>
    <p:sldId id="274" r:id="rId13"/>
    <p:sldId id="283" r:id="rId14"/>
    <p:sldId id="284" r:id="rId15"/>
    <p:sldId id="292" r:id="rId16"/>
    <p:sldId id="285" r:id="rId17"/>
    <p:sldId id="276" r:id="rId18"/>
    <p:sldId id="277" r:id="rId19"/>
    <p:sldId id="278" r:id="rId20"/>
    <p:sldId id="279" r:id="rId21"/>
    <p:sldId id="280" r:id="rId22"/>
    <p:sldId id="281" r:id="rId23"/>
    <p:sldId id="288" r:id="rId24"/>
    <p:sldId id="289" r:id="rId25"/>
    <p:sldId id="286" r:id="rId26"/>
    <p:sldId id="297" r:id="rId27"/>
    <p:sldId id="291" r:id="rId28"/>
    <p:sldId id="290" r:id="rId2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695CFA-2B01-44EB-AD7F-AB0D099F840C}">
          <p14:sldIdLst>
            <p14:sldId id="273"/>
            <p14:sldId id="296"/>
            <p14:sldId id="293"/>
            <p14:sldId id="294"/>
            <p14:sldId id="295"/>
            <p14:sldId id="298"/>
            <p14:sldId id="275"/>
            <p14:sldId id="274"/>
            <p14:sldId id="283"/>
            <p14:sldId id="284"/>
            <p14:sldId id="292"/>
            <p14:sldId id="285"/>
            <p14:sldId id="276"/>
            <p14:sldId id="277"/>
            <p14:sldId id="278"/>
            <p14:sldId id="279"/>
            <p14:sldId id="280"/>
            <p14:sldId id="281"/>
            <p14:sldId id="288"/>
            <p14:sldId id="289"/>
            <p14:sldId id="286"/>
            <p14:sldId id="297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A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3" autoAdjust="0"/>
    <p:restoredTop sz="72447" autoAdjust="0"/>
  </p:normalViewPr>
  <p:slideViewPr>
    <p:cSldViewPr snapToGrid="0">
      <p:cViewPr varScale="1">
        <p:scale>
          <a:sx n="30" d="100"/>
          <a:sy n="30" d="100"/>
        </p:scale>
        <p:origin x="936" y="36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-2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0571896"/>
        <c:axId val="540570584"/>
        <c:axId val="0"/>
      </c:bar3DChart>
      <c:catAx>
        <c:axId val="54057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570584"/>
        <c:crosses val="autoZero"/>
        <c:auto val="1"/>
        <c:lblAlgn val="ctr"/>
        <c:lblOffset val="100"/>
        <c:noMultiLvlLbl val="0"/>
      </c:catAx>
      <c:valAx>
        <c:axId val="54057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57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Sheet1!$A$2:$A$11</c:f>
              <c:strCache>
                <c:ptCount val="10"/>
                <c:pt idx="0">
                  <c:v>End of September</c:v>
                </c:pt>
                <c:pt idx="1">
                  <c:v>Beginning of October</c:v>
                </c:pt>
                <c:pt idx="2">
                  <c:v>Mid October</c:v>
                </c:pt>
                <c:pt idx="3">
                  <c:v>End of October</c:v>
                </c:pt>
                <c:pt idx="4">
                  <c:v>Beginning of November</c:v>
                </c:pt>
                <c:pt idx="5">
                  <c:v>Mid November</c:v>
                </c:pt>
                <c:pt idx="6">
                  <c:v>End of November</c:v>
                </c:pt>
                <c:pt idx="7">
                  <c:v>Beginning of December</c:v>
                </c:pt>
                <c:pt idx="8">
                  <c:v>Mid December</c:v>
                </c:pt>
                <c:pt idx="9">
                  <c:v>End of December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95</c:v>
                </c:pt>
                <c:pt idx="4">
                  <c:v>90</c:v>
                </c:pt>
                <c:pt idx="5">
                  <c:v>85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41-4558-9252-20C7241F5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0571896"/>
        <c:axId val="540570584"/>
        <c:axId val="0"/>
      </c:bar3DChart>
      <c:catAx>
        <c:axId val="540571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40570584"/>
        <c:crosses val="autoZero"/>
        <c:auto val="1"/>
        <c:lblAlgn val="ctr"/>
        <c:lblOffset val="100"/>
        <c:noMultiLvlLbl val="0"/>
      </c:catAx>
      <c:valAx>
        <c:axId val="54057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baseline="0" dirty="0"/>
                  <a:t>% </a:t>
                </a:r>
                <a:r>
                  <a:rPr lang="en-GB" b="1" baseline="0" dirty="0" err="1"/>
                  <a:t>Egino</a:t>
                </a:r>
                <a:r>
                  <a:rPr lang="en-GB" b="1" baseline="0" dirty="0"/>
                  <a:t> </a:t>
                </a:r>
                <a:r>
                  <a:rPr lang="en-GB" b="1" baseline="0" dirty="0" err="1"/>
                  <a:t>mes</a:t>
                </a:r>
                <a:r>
                  <a:rPr lang="en-GB" b="1" baseline="0" dirty="0"/>
                  <a:t> </a:t>
                </a:r>
                <a:endParaRPr lang="en-GB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571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0.03375</cdr:x>
      <cdr:y>0.64598</cdr:y>
    </cdr:from>
    <cdr:to>
      <cdr:x>1</cdr:x>
      <cdr:y>0.97108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1A74A4-9A45-4DE3-B51E-3CE8E383AD33}"/>
            </a:ext>
          </a:extLst>
        </cdr:cNvPr>
        <cdr:cNvSpPr txBox="1"/>
      </cdr:nvSpPr>
      <cdr:spPr>
        <a:xfrm xmlns:a="http://schemas.openxmlformats.org/drawingml/2006/main">
          <a:off x="287999" y="2945159"/>
          <a:ext cx="8246402" cy="14821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b="1" dirty="0"/>
            <a:t>AMSER</a:t>
          </a:r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4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Diwedd</a:t>
          </a:r>
          <a:r>
            <a:rPr lang="en-GB" sz="1200" dirty="0"/>
            <a:t> </a:t>
          </a:r>
          <a:r>
            <a:rPr lang="en-GB" sz="1200" dirty="0" err="1"/>
            <a:t>Medi</a:t>
          </a:r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Dechrau</a:t>
          </a:r>
          <a:r>
            <a:rPr lang="en-GB" sz="1200" dirty="0"/>
            <a:t> </a:t>
          </a:r>
          <a:r>
            <a:rPr lang="en-GB" sz="1200" dirty="0" err="1"/>
            <a:t>Hydref</a:t>
          </a:r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Canol</a:t>
          </a:r>
          <a:r>
            <a:rPr lang="en-GB" sz="1200" dirty="0"/>
            <a:t> </a:t>
          </a:r>
          <a:r>
            <a:rPr lang="en-GB" sz="1200" dirty="0" err="1"/>
            <a:t>Hydref</a:t>
          </a:r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Diwedd</a:t>
          </a:r>
          <a:r>
            <a:rPr lang="en-GB" sz="1200" dirty="0"/>
            <a:t> </a:t>
          </a:r>
          <a:r>
            <a:rPr lang="en-GB" sz="1200" dirty="0" err="1"/>
            <a:t>Hydref</a:t>
          </a:r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400" dirty="0"/>
        </a:p>
        <a:p xmlns:a="http://schemas.openxmlformats.org/drawingml/2006/main">
          <a:r>
            <a:rPr lang="en-GB" sz="1200" dirty="0" err="1"/>
            <a:t>Dechrau</a:t>
          </a:r>
          <a:r>
            <a:rPr lang="en-GB" sz="1200" dirty="0"/>
            <a:t> </a:t>
          </a:r>
          <a:r>
            <a:rPr lang="en-GB" sz="1200" dirty="0" err="1"/>
            <a:t>Tachwedd</a:t>
          </a:r>
          <a:endParaRPr lang="en-GB" sz="1200" dirty="0"/>
        </a:p>
        <a:p xmlns:a="http://schemas.openxmlformats.org/drawingml/2006/main">
          <a:endParaRPr lang="en-GB" sz="2000" dirty="0"/>
        </a:p>
        <a:p xmlns:a="http://schemas.openxmlformats.org/drawingml/2006/main">
          <a:endParaRPr lang="en-GB" sz="1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00" dirty="0"/>
        </a:p>
        <a:p xmlns:a="http://schemas.openxmlformats.org/drawingml/2006/main">
          <a:r>
            <a:rPr lang="en-GB" sz="1200" dirty="0" err="1"/>
            <a:t>Canol</a:t>
          </a:r>
          <a:r>
            <a:rPr lang="en-GB" sz="1200" dirty="0"/>
            <a:t> </a:t>
          </a:r>
          <a:r>
            <a:rPr lang="en-GB" sz="1200" dirty="0" err="1"/>
            <a:t>Tachwedd</a:t>
          </a:r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Diwedd</a:t>
          </a:r>
          <a:r>
            <a:rPr lang="en-GB" sz="1200" dirty="0"/>
            <a:t> </a:t>
          </a:r>
          <a:r>
            <a:rPr lang="en-GB" sz="1200" dirty="0" err="1"/>
            <a:t>Tachwedd</a:t>
          </a:r>
          <a:r>
            <a:rPr lang="en-GB" sz="1200" dirty="0"/>
            <a:t> </a:t>
          </a:r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Dechrau</a:t>
          </a:r>
          <a:r>
            <a:rPr lang="en-GB" sz="1200" dirty="0"/>
            <a:t> </a:t>
          </a:r>
          <a:r>
            <a:rPr lang="en-GB" sz="1200" dirty="0" err="1"/>
            <a:t>Rhagfyr</a:t>
          </a:r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1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Canol</a:t>
          </a:r>
          <a:r>
            <a:rPr lang="en-GB" sz="1200" dirty="0"/>
            <a:t> </a:t>
          </a:r>
          <a:r>
            <a:rPr lang="en-GB" sz="1200" dirty="0" err="1"/>
            <a:t>Rhagfyr</a:t>
          </a:r>
          <a:r>
            <a:rPr lang="en-GB" sz="1200" dirty="0"/>
            <a:t> </a:t>
          </a:r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sz="200" dirty="0"/>
        </a:p>
        <a:p xmlns:a="http://schemas.openxmlformats.org/drawingml/2006/main">
          <a:endParaRPr lang="en-GB" sz="100" dirty="0"/>
        </a:p>
        <a:p xmlns:a="http://schemas.openxmlformats.org/drawingml/2006/main">
          <a:endParaRPr lang="en-GB" sz="1200" dirty="0"/>
        </a:p>
        <a:p xmlns:a="http://schemas.openxmlformats.org/drawingml/2006/main">
          <a:r>
            <a:rPr lang="en-GB" sz="1200" dirty="0" err="1"/>
            <a:t>Diwedd</a:t>
          </a:r>
          <a:r>
            <a:rPr lang="en-GB" sz="1200" dirty="0"/>
            <a:t> </a:t>
          </a:r>
          <a:r>
            <a:rPr lang="en-GB" sz="1200" dirty="0" err="1"/>
            <a:t>Rhagfyr</a:t>
          </a:r>
          <a:endParaRPr lang="en-GB" sz="1200" dirty="0"/>
        </a:p>
        <a:p xmlns:a="http://schemas.openxmlformats.org/drawingml/2006/main">
          <a:endParaRPr lang="en-GB" sz="1200" dirty="0"/>
        </a:p>
        <a:p xmlns:a="http://schemas.openxmlformats.org/drawingml/2006/main">
          <a:endParaRPr lang="en-GB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1063" tIns="45533" rIns="91063" bIns="4553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1063" tIns="45533" rIns="91063" bIns="45533" rtlCol="0"/>
          <a:lstStyle>
            <a:lvl1pPr algn="r">
              <a:defRPr sz="1200"/>
            </a:lvl1pPr>
          </a:lstStyle>
          <a:p>
            <a:fld id="{B435F0E6-AC5D-4E26-8358-3D56013EF103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3" tIns="45533" rIns="91063" bIns="4553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63" tIns="45533" rIns="91063" bIns="45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1063" tIns="45533" rIns="91063" bIns="4553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5028"/>
          </a:xfrm>
          <a:prstGeom prst="rect">
            <a:avLst/>
          </a:prstGeom>
        </p:spPr>
        <p:txBody>
          <a:bodyPr vert="horz" lIns="91063" tIns="45533" rIns="91063" bIns="45533" rtlCol="0" anchor="b"/>
          <a:lstStyle>
            <a:lvl1pPr algn="r">
              <a:defRPr sz="1200"/>
            </a:lvl1pPr>
          </a:lstStyle>
          <a:p>
            <a:fld id="{AA83DDEC-5940-4676-957C-C087F04EA5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RSomQ1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250825"/>
            <a:ext cx="5916613" cy="3328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12617" y="3688985"/>
            <a:ext cx="5388610" cy="3884861"/>
          </a:xfrm>
        </p:spPr>
        <p:txBody>
          <a:bodyPr/>
          <a:lstStyle/>
          <a:p>
            <a:pPr defTabSz="914385">
              <a:defRPr/>
            </a:pPr>
            <a:endParaRPr lang="en-GB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6E6A4-55B7-42F1-9F58-6BBDBC7E90C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1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1" dirty="0"/>
              <a:t>Beth </a:t>
            </a:r>
            <a:r>
              <a:rPr lang="en-GB" b="1" dirty="0" err="1"/>
              <a:t>yw</a:t>
            </a:r>
            <a:r>
              <a:rPr lang="en-GB" b="1" dirty="0"/>
              <a:t> </a:t>
            </a:r>
            <a:r>
              <a:rPr lang="en-GB" b="1" dirty="0" err="1"/>
              <a:t>Prawf</a:t>
            </a:r>
            <a:r>
              <a:rPr lang="en-GB" b="1" dirty="0"/>
              <a:t> </a:t>
            </a:r>
            <a:r>
              <a:rPr lang="en-GB" b="1" dirty="0" err="1"/>
              <a:t>Egino</a:t>
            </a:r>
            <a:r>
              <a:rPr lang="en-GB" b="1" dirty="0"/>
              <a:t>? </a:t>
            </a:r>
          </a:p>
          <a:p>
            <a:pPr fontAlgn="base"/>
            <a:endParaRPr lang="en-GB" b="1" dirty="0"/>
          </a:p>
          <a:p>
            <a:pPr defTabSz="914385" fontAlgn="base">
              <a:defRPr/>
            </a:pPr>
            <a:r>
              <a:rPr lang="en-GB" dirty="0"/>
              <a:t>Mae 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egino’n</a:t>
            </a:r>
            <a:r>
              <a:rPr lang="en-GB" dirty="0"/>
              <a:t> </a:t>
            </a:r>
            <a:r>
              <a:rPr lang="en-GB" dirty="0" err="1"/>
              <a:t>amcangyfrif</a:t>
            </a:r>
            <a:r>
              <a:rPr lang="en-GB" dirty="0"/>
              <a:t> </a:t>
            </a:r>
            <a:r>
              <a:rPr lang="en-GB" dirty="0" err="1"/>
              <a:t>canran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o </a:t>
            </a:r>
            <a:r>
              <a:rPr lang="en-GB" dirty="0" err="1"/>
              <a:t>fewn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. </a:t>
            </a:r>
          </a:p>
          <a:p>
            <a:pPr defTabSz="914385" fontAlgn="base">
              <a:defRPr/>
            </a:pPr>
            <a:endParaRPr lang="en-GB" dirty="0"/>
          </a:p>
          <a:p>
            <a:pPr defTabSz="914385" fontAlgn="base">
              <a:defRPr/>
            </a:pPr>
            <a:r>
              <a:rPr lang="en-GB" dirty="0" err="1"/>
              <a:t>Cyfradd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o </a:t>
            </a:r>
            <a:r>
              <a:rPr lang="en-GB" dirty="0" err="1"/>
              <a:t>fes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o </a:t>
            </a:r>
            <a:r>
              <a:rPr lang="en-GB" dirty="0" err="1"/>
              <a:t>gymharu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chyfanswm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a </a:t>
            </a:r>
            <a:r>
              <a:rPr lang="en-GB" dirty="0" err="1"/>
              <a:t>blannwyd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pPr fontAlgn="base"/>
            <a:r>
              <a:rPr lang="en-GB" b="1" dirty="0"/>
              <a:t>Pam </a:t>
            </a:r>
            <a:r>
              <a:rPr lang="en-GB" b="1" dirty="0" err="1"/>
              <a:t>gwneud</a:t>
            </a:r>
            <a:r>
              <a:rPr lang="en-GB" b="1" dirty="0"/>
              <a:t> </a:t>
            </a:r>
            <a:r>
              <a:rPr lang="en-GB" b="1" dirty="0" err="1"/>
              <a:t>prawf</a:t>
            </a:r>
            <a:r>
              <a:rPr lang="en-GB" b="1" dirty="0"/>
              <a:t> </a:t>
            </a:r>
            <a:r>
              <a:rPr lang="en-GB" b="1" dirty="0" err="1"/>
              <a:t>egino</a:t>
            </a:r>
            <a:r>
              <a:rPr lang="en-GB" b="1" dirty="0"/>
              <a:t>?</a:t>
            </a:r>
          </a:p>
          <a:p>
            <a:pPr fontAlgn="base"/>
            <a:endParaRPr lang="en-GB" dirty="0"/>
          </a:p>
          <a:p>
            <a:pPr defTabSz="914385" fontAlgn="base">
              <a:defRPr/>
            </a:pPr>
            <a:r>
              <a:rPr lang="en-GB" dirty="0" err="1"/>
              <a:t>Oherwydd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 </a:t>
            </a:r>
            <a:r>
              <a:rPr lang="en-GB" dirty="0" err="1"/>
              <a:t>cyfradd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 yn </a:t>
            </a:r>
            <a:r>
              <a:rPr lang="en-GB" dirty="0" err="1"/>
              <a:t>allweddol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deall</a:t>
            </a:r>
            <a:r>
              <a:rPr lang="en-GB" dirty="0"/>
              <a:t> pa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yr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hwnnw</a:t>
            </a:r>
            <a:r>
              <a:rPr lang="en-GB" dirty="0"/>
              <a:t> yn </a:t>
            </a:r>
            <a:r>
              <a:rPr lang="en-GB" dirty="0" err="1"/>
              <a:t>tyfu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blannu</a:t>
            </a:r>
            <a:r>
              <a:rPr lang="en-GB" dirty="0"/>
              <a:t>. </a:t>
            </a:r>
            <a:endParaRPr lang="en-GB" b="1" dirty="0"/>
          </a:p>
          <a:p>
            <a:pPr fontAlgn="base"/>
            <a:endParaRPr lang="en-GB" dirty="0"/>
          </a:p>
          <a:p>
            <a:pPr fontAlgn="base"/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gyfradd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o 90%,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bod 90 </a:t>
            </a:r>
            <a:r>
              <a:rPr lang="en-GB" dirty="0" err="1"/>
              <a:t>allan</a:t>
            </a:r>
            <a:r>
              <a:rPr lang="en-GB" dirty="0"/>
              <a:t> o 100 o </a:t>
            </a:r>
            <a:r>
              <a:rPr lang="en-GB" dirty="0" err="1"/>
              <a:t>hadau</a:t>
            </a:r>
            <a:r>
              <a:rPr lang="en-GB" dirty="0"/>
              <a:t> yn </a:t>
            </a:r>
            <a:r>
              <a:rPr lang="en-GB" dirty="0" err="1"/>
              <a:t>debygol</a:t>
            </a:r>
            <a:r>
              <a:rPr lang="en-GB" dirty="0"/>
              <a:t> o </a:t>
            </a:r>
            <a:r>
              <a:rPr lang="en-GB" dirty="0" err="1"/>
              <a:t>egino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da. </a:t>
            </a:r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hon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benderfynu</a:t>
            </a:r>
            <a:r>
              <a:rPr lang="en-GB" dirty="0"/>
              <a:t> a </a:t>
            </a:r>
            <a:r>
              <a:rPr lang="en-GB" dirty="0" err="1"/>
              <a:t>fydd</a:t>
            </a:r>
            <a:r>
              <a:rPr lang="en-GB" dirty="0"/>
              <a:t> yr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gennych</a:t>
            </a:r>
            <a:r>
              <a:rPr lang="en-GB" dirty="0"/>
              <a:t> yn </a:t>
            </a:r>
            <a:r>
              <a:rPr lang="en-GB" dirty="0" err="1"/>
              <a:t>cynhyrchu</a:t>
            </a:r>
            <a:r>
              <a:rPr lang="en-GB" dirty="0"/>
              <a:t> </a:t>
            </a:r>
            <a:r>
              <a:rPr lang="en-GB" dirty="0" err="1"/>
              <a:t>cnwd</a:t>
            </a:r>
            <a:r>
              <a:rPr lang="en-GB" dirty="0"/>
              <a:t> da, </a:t>
            </a:r>
            <a:r>
              <a:rPr lang="en-GB" dirty="0" err="1"/>
              <a:t>cyfrif</a:t>
            </a:r>
            <a:r>
              <a:rPr lang="en-GB" dirty="0"/>
              <a:t> y </a:t>
            </a:r>
            <a:r>
              <a:rPr lang="en-GB" dirty="0" err="1"/>
              <a:t>gyfradd</a:t>
            </a:r>
            <a:r>
              <a:rPr lang="en-GB" dirty="0"/>
              <a:t> </a:t>
            </a:r>
            <a:r>
              <a:rPr lang="en-GB" dirty="0" err="1"/>
              <a:t>hadu</a:t>
            </a:r>
            <a:r>
              <a:rPr lang="en-GB" dirty="0"/>
              <a:t> </a:t>
            </a:r>
            <a:r>
              <a:rPr lang="en-GB" dirty="0" err="1"/>
              <a:t>orau</a:t>
            </a:r>
            <a:r>
              <a:rPr lang="en-GB" dirty="0"/>
              <a:t>, </a:t>
            </a:r>
            <a:r>
              <a:rPr lang="en-GB" dirty="0" err="1"/>
              <a:t>neu</a:t>
            </a:r>
            <a:r>
              <a:rPr lang="en-GB" dirty="0"/>
              <a:t> a </a:t>
            </a:r>
            <a:r>
              <a:rPr lang="en-GB" dirty="0" err="1"/>
              <a:t>ddylid</a:t>
            </a:r>
            <a:r>
              <a:rPr lang="en-GB" dirty="0"/>
              <a:t> </a:t>
            </a:r>
            <a:r>
              <a:rPr lang="en-GB" dirty="0" err="1"/>
              <a:t>defnyddio’r</a:t>
            </a:r>
            <a:r>
              <a:rPr lang="en-GB" dirty="0"/>
              <a:t> </a:t>
            </a:r>
            <a:r>
              <a:rPr lang="en-GB" dirty="0" err="1"/>
              <a:t>hedyn</a:t>
            </a:r>
            <a:r>
              <a:rPr lang="en-GB" dirty="0"/>
              <a:t> o </a:t>
            </a:r>
            <a:r>
              <a:rPr lang="en-GB" dirty="0" err="1"/>
              <a:t>gwbl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22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GB" dirty="0" err="1"/>
              <a:t>Hyd</a:t>
            </a:r>
            <a:r>
              <a:rPr lang="en-GB" dirty="0"/>
              <a:t> yn </a:t>
            </a:r>
            <a:r>
              <a:rPr lang="en-GB" dirty="0" err="1"/>
              <a:t>oed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amgylchedd</a:t>
            </a:r>
            <a:r>
              <a:rPr lang="en-GB" dirty="0"/>
              <a:t> </a:t>
            </a:r>
            <a:r>
              <a:rPr lang="en-GB" dirty="0" err="1"/>
              <a:t>meithrinfa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gyda’r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storio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cyfraddau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dirywio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sychu</a:t>
            </a:r>
            <a:r>
              <a:rPr lang="en-GB" dirty="0"/>
              <a:t>. Mae </a:t>
            </a:r>
            <a:r>
              <a:rPr lang="en-GB" dirty="0" err="1"/>
              <a:t>hyn</a:t>
            </a:r>
            <a:r>
              <a:rPr lang="en-GB" dirty="0"/>
              <a:t> yn </a:t>
            </a:r>
            <a:r>
              <a:rPr lang="en-GB" dirty="0" err="1"/>
              <a:t>golygu</a:t>
            </a:r>
            <a:r>
              <a:rPr lang="en-GB" dirty="0"/>
              <a:t> bod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storio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yn </a:t>
            </a:r>
            <a:r>
              <a:rPr lang="en-GB" dirty="0" err="1"/>
              <a:t>anodd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dirywiad</a:t>
            </a:r>
            <a:r>
              <a:rPr lang="en-GB" dirty="0"/>
              <a:t> </a:t>
            </a:r>
            <a:r>
              <a:rPr lang="en-GB" dirty="0" err="1"/>
              <a:t>araf</a:t>
            </a:r>
            <a:r>
              <a:rPr lang="en-GB" dirty="0"/>
              <a:t> yn </a:t>
            </a:r>
            <a:r>
              <a:rPr lang="en-GB" dirty="0" err="1"/>
              <a:t>digwydd</a:t>
            </a:r>
            <a:r>
              <a:rPr lang="en-GB" dirty="0"/>
              <a:t> yn yr </a:t>
            </a:r>
            <a:r>
              <a:rPr lang="en-GB" dirty="0" err="1"/>
              <a:t>wythnosau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(</a:t>
            </a:r>
            <a:r>
              <a:rPr lang="en-GB" dirty="0" err="1"/>
              <a:t>Medi-ddechrau</a:t>
            </a:r>
            <a:r>
              <a:rPr lang="en-GB" dirty="0"/>
              <a:t> </a:t>
            </a:r>
            <a:r>
              <a:rPr lang="en-GB" dirty="0" err="1"/>
              <a:t>Tachwedd</a:t>
            </a:r>
            <a:r>
              <a:rPr lang="en-GB" dirty="0"/>
              <a:t>) a </a:t>
            </a:r>
            <a:r>
              <a:rPr lang="en-GB" dirty="0" err="1"/>
              <a:t>phlannu</a:t>
            </a:r>
            <a:r>
              <a:rPr lang="en-GB" dirty="0"/>
              <a:t> (</a:t>
            </a:r>
            <a:r>
              <a:rPr lang="en-GB" dirty="0" err="1"/>
              <a:t>canol</a:t>
            </a:r>
            <a:r>
              <a:rPr lang="en-GB" dirty="0"/>
              <a:t> </a:t>
            </a:r>
            <a:r>
              <a:rPr lang="en-GB" dirty="0" err="1"/>
              <a:t>Tachwedd</a:t>
            </a:r>
            <a:r>
              <a:rPr lang="en-GB" dirty="0"/>
              <a:t>)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yn y </a:t>
            </a:r>
            <a:r>
              <a:rPr lang="en-GB" dirty="0" err="1"/>
              <a:t>ddaear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gyfradd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yn </a:t>
            </a:r>
            <a:r>
              <a:rPr lang="en-GB" dirty="0" err="1"/>
              <a:t>cydbwyso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arfer</a:t>
            </a:r>
            <a:r>
              <a:rPr lang="en-GB" dirty="0"/>
              <a:t>,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le </a:t>
            </a:r>
            <a:r>
              <a:rPr lang="en-GB" dirty="0" err="1"/>
              <a:t>rhwng</a:t>
            </a:r>
            <a:r>
              <a:rPr lang="en-GB" dirty="0"/>
              <a:t> 99% a 60% </a:t>
            </a:r>
            <a:r>
              <a:rPr lang="en-GB" dirty="0" err="1"/>
              <a:t>ganddyn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. </a:t>
            </a:r>
          </a:p>
          <a:p>
            <a:endParaRPr lang="en-GB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GB" dirty="0"/>
              <a:t>Mae </a:t>
            </a:r>
            <a:r>
              <a:rPr lang="en-GB" dirty="0" err="1"/>
              <a:t>nifer</a:t>
            </a:r>
            <a:r>
              <a:rPr lang="en-GB" dirty="0"/>
              <a:t> o </a:t>
            </a:r>
            <a:r>
              <a:rPr lang="en-GB" dirty="0" err="1"/>
              <a:t>ffactorau</a:t>
            </a:r>
            <a:r>
              <a:rPr lang="en-GB" dirty="0"/>
              <a:t> </a:t>
            </a:r>
            <a:r>
              <a:rPr lang="en-GB" dirty="0" err="1"/>
              <a:t>dynol</a:t>
            </a:r>
            <a:r>
              <a:rPr lang="en-GB" dirty="0"/>
              <a:t> ac </a:t>
            </a:r>
            <a:r>
              <a:rPr lang="en-GB" dirty="0" err="1"/>
              <a:t>amgylcheddol</a:t>
            </a:r>
            <a:r>
              <a:rPr lang="en-GB" dirty="0"/>
              <a:t> a </a:t>
            </a:r>
            <a:r>
              <a:rPr lang="en-GB" dirty="0" err="1"/>
              <a:t>fydd</a:t>
            </a:r>
            <a:r>
              <a:rPr lang="en-GB" dirty="0"/>
              <a:t> yn </a:t>
            </a:r>
            <a:r>
              <a:rPr lang="en-GB" dirty="0" err="1"/>
              <a:t>cyflymu</a:t>
            </a:r>
            <a:r>
              <a:rPr lang="en-GB" dirty="0"/>
              <a:t> </a:t>
            </a:r>
            <a:r>
              <a:rPr lang="en-GB" dirty="0" err="1"/>
              <a:t>cyfraddau</a:t>
            </a:r>
            <a:r>
              <a:rPr lang="en-GB" dirty="0"/>
              <a:t> </a:t>
            </a:r>
            <a:r>
              <a:rPr lang="en-GB" dirty="0" err="1"/>
              <a:t>dirywiad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a </a:t>
            </a:r>
            <a:r>
              <a:rPr lang="en-GB" dirty="0" err="1"/>
              <a:t>lleihau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cyfle</a:t>
            </a:r>
            <a:r>
              <a:rPr lang="en-GB" dirty="0"/>
              <a:t> o </a:t>
            </a:r>
            <a:r>
              <a:rPr lang="en-GB" dirty="0" err="1"/>
              <a:t>egino’n</a:t>
            </a:r>
            <a:r>
              <a:rPr lang="en-GB" dirty="0"/>
              <a:t> </a:t>
            </a:r>
            <a:r>
              <a:rPr lang="en-GB" dirty="0" err="1"/>
              <a:t>llwyddiannus</a:t>
            </a:r>
            <a:r>
              <a:rPr lang="en-GB" dirty="0"/>
              <a:t> a </a:t>
            </a:r>
            <a:r>
              <a:rPr lang="en-GB" dirty="0" err="1"/>
              <a:t>thyfu’n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r>
              <a:rPr lang="en-GB" b="1" dirty="0" err="1"/>
              <a:t>Cadw’n</a:t>
            </a:r>
            <a:r>
              <a:rPr lang="en-GB" b="1" dirty="0"/>
              <a:t> </a:t>
            </a:r>
            <a:r>
              <a:rPr lang="en-GB" b="1" dirty="0" err="1"/>
              <a:t>oer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arafu</a:t>
            </a:r>
            <a:r>
              <a:rPr lang="en-GB" dirty="0"/>
              <a:t> </a:t>
            </a:r>
            <a:r>
              <a:rPr lang="en-GB" dirty="0" err="1"/>
              <a:t>cyfradd</a:t>
            </a:r>
            <a:r>
              <a:rPr lang="en-GB" dirty="0"/>
              <a:t> y </a:t>
            </a:r>
            <a:r>
              <a:rPr lang="en-GB" dirty="0" err="1"/>
              <a:t>dirywiad</a:t>
            </a:r>
            <a:r>
              <a:rPr lang="en-GB" dirty="0"/>
              <a:t> a </a:t>
            </a:r>
            <a:r>
              <a:rPr lang="en-GB" dirty="0" err="1"/>
              <a:t>lleihau</a:t>
            </a:r>
            <a:r>
              <a:rPr lang="en-GB" dirty="0"/>
              <a:t> </a:t>
            </a:r>
            <a:r>
              <a:rPr lang="en-GB" dirty="0" err="1"/>
              <a:t>twf</a:t>
            </a:r>
            <a:r>
              <a:rPr lang="en-GB" dirty="0"/>
              <a:t> </a:t>
            </a:r>
            <a:r>
              <a:rPr lang="en-GB" dirty="0" err="1"/>
              <a:t>ffwngaidd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storio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ar </a:t>
            </a:r>
            <a:r>
              <a:rPr lang="en-GB" dirty="0" err="1"/>
              <a:t>dymheredd</a:t>
            </a:r>
            <a:r>
              <a:rPr lang="en-GB" dirty="0"/>
              <a:t> </a:t>
            </a:r>
            <a:r>
              <a:rPr lang="en-GB" dirty="0" err="1"/>
              <a:t>isel</a:t>
            </a:r>
            <a:r>
              <a:rPr lang="en-GB" dirty="0"/>
              <a:t> (2ºC - 5ºC) ac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ffwrdd</a:t>
            </a:r>
            <a:r>
              <a:rPr lang="en-GB" dirty="0"/>
              <a:t> </a:t>
            </a:r>
            <a:r>
              <a:rPr lang="en-GB" dirty="0" err="1"/>
              <a:t>oddi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beryglon</a:t>
            </a:r>
            <a:r>
              <a:rPr lang="en-GB" dirty="0"/>
              <a:t> </a:t>
            </a:r>
            <a:r>
              <a:rPr lang="en-GB" dirty="0" err="1"/>
              <a:t>gwres</a:t>
            </a:r>
            <a:r>
              <a:rPr lang="en-GB" dirty="0"/>
              <a:t> </a:t>
            </a:r>
            <a:r>
              <a:rPr lang="en-GB" dirty="0" err="1"/>
              <a:t>canolog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 err="1"/>
              <a:t>Cadw’n</a:t>
            </a:r>
            <a:r>
              <a:rPr lang="en-GB" b="1" dirty="0"/>
              <a:t> </a:t>
            </a:r>
            <a:r>
              <a:rPr lang="en-GB" b="1" dirty="0" err="1"/>
              <a:t>wlyb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arfer</a:t>
            </a:r>
            <a:r>
              <a:rPr lang="en-GB" dirty="0"/>
              <a:t> bod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.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aer</a:t>
            </a:r>
            <a:r>
              <a:rPr lang="en-GB" dirty="0"/>
              <a:t> </a:t>
            </a:r>
            <a:r>
              <a:rPr lang="en-GB" dirty="0" err="1"/>
              <a:t>sych</a:t>
            </a:r>
            <a:r>
              <a:rPr lang="en-GB" dirty="0"/>
              <a:t> yn </a:t>
            </a:r>
            <a:r>
              <a:rPr lang="en-GB" dirty="0" err="1"/>
              <a:t>cynyddu’r</a:t>
            </a:r>
            <a:r>
              <a:rPr lang="en-GB" dirty="0"/>
              <a:t> broses o </a:t>
            </a:r>
            <a:r>
              <a:rPr lang="en-GB" dirty="0" err="1"/>
              <a:t>sychu</a:t>
            </a:r>
            <a:r>
              <a:rPr lang="en-GB" dirty="0"/>
              <a:t> felly </a:t>
            </a:r>
            <a:r>
              <a:rPr lang="en-GB" dirty="0" err="1"/>
              <a:t>dylid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storio</a:t>
            </a:r>
            <a:r>
              <a:rPr lang="en-GB" dirty="0"/>
              <a:t> yn </a:t>
            </a:r>
            <a:r>
              <a:rPr lang="en-GB" dirty="0" err="1"/>
              <a:t>rhywle</a:t>
            </a:r>
            <a:r>
              <a:rPr lang="en-GB" dirty="0"/>
              <a:t> </a:t>
            </a:r>
            <a:r>
              <a:rPr lang="en-GB" dirty="0" err="1"/>
              <a:t>oer</a:t>
            </a:r>
            <a:r>
              <a:rPr lang="en-GB" dirty="0"/>
              <a:t> a </a:t>
            </a:r>
            <a:r>
              <a:rPr lang="en-GB" dirty="0" err="1"/>
              <a:t>llaith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 err="1"/>
              <a:t>Gofalu</a:t>
            </a:r>
            <a:r>
              <a:rPr lang="en-GB" b="1" dirty="0"/>
              <a:t> </a:t>
            </a:r>
            <a:r>
              <a:rPr lang="en-GB" b="1" dirty="0" err="1"/>
              <a:t>rhag</a:t>
            </a:r>
            <a:r>
              <a:rPr lang="en-GB" b="1" dirty="0"/>
              <a:t> </a:t>
            </a:r>
            <a:r>
              <a:rPr lang="en-GB" b="1" dirty="0" err="1"/>
              <a:t>bywyd</a:t>
            </a:r>
            <a:r>
              <a:rPr lang="en-GB" b="1" dirty="0"/>
              <a:t> </a:t>
            </a:r>
            <a:r>
              <a:rPr lang="en-GB" b="1" dirty="0" err="1"/>
              <a:t>gwyllt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fes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cnoi</a:t>
            </a:r>
            <a:r>
              <a:rPr lang="en-GB" dirty="0"/>
              <a:t> </a:t>
            </a:r>
            <a:r>
              <a:rPr lang="en-GB" dirty="0" err="1"/>
              <a:t>lai</a:t>
            </a:r>
            <a:r>
              <a:rPr lang="en-GB" dirty="0"/>
              <a:t> o </a:t>
            </a:r>
            <a:r>
              <a:rPr lang="en-GB" dirty="0" err="1"/>
              <a:t>gyfle</a:t>
            </a:r>
            <a:r>
              <a:rPr lang="en-GB" dirty="0"/>
              <a:t> o </a:t>
            </a:r>
            <a:r>
              <a:rPr lang="en-GB" dirty="0" err="1"/>
              <a:t>egino</a:t>
            </a:r>
            <a:r>
              <a:rPr lang="en-GB" dirty="0"/>
              <a:t>.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 y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storio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iddo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yn </a:t>
            </a:r>
            <a:r>
              <a:rPr lang="en-GB" dirty="0" err="1"/>
              <a:t>ddiogel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ymwelwyr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b="1" dirty="0" err="1"/>
              <a:t>Gadewch</a:t>
            </a:r>
            <a:r>
              <a:rPr lang="en-GB" b="1" dirty="0"/>
              <a:t> </a:t>
            </a:r>
            <a:r>
              <a:rPr lang="en-GB" b="1" dirty="0" err="1"/>
              <a:t>iddyn</a:t>
            </a:r>
            <a:r>
              <a:rPr lang="en-GB" b="1" dirty="0"/>
              <a:t> </a:t>
            </a:r>
            <a:r>
              <a:rPr lang="en-GB" b="1" dirty="0" err="1"/>
              <a:t>nhw</a:t>
            </a:r>
            <a:r>
              <a:rPr lang="en-GB" b="1" dirty="0"/>
              <a:t> </a:t>
            </a:r>
            <a:r>
              <a:rPr lang="en-GB" b="1" dirty="0" err="1"/>
              <a:t>anadlu</a:t>
            </a:r>
            <a:r>
              <a:rPr lang="en-GB" b="1" dirty="0"/>
              <a:t> </a:t>
            </a:r>
            <a:r>
              <a:rPr lang="en-GB" dirty="0"/>
              <a:t>– Mae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greaduriaid</a:t>
            </a:r>
            <a:r>
              <a:rPr lang="en-GB" dirty="0"/>
              <a:t> </a:t>
            </a:r>
            <a:r>
              <a:rPr lang="en-GB" dirty="0" err="1"/>
              <a:t>byw</a:t>
            </a:r>
            <a:r>
              <a:rPr lang="en-GB" dirty="0"/>
              <a:t> a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allu</a:t>
            </a:r>
            <a:r>
              <a:rPr lang="en-GB" dirty="0"/>
              <a:t> </a:t>
            </a:r>
            <a:r>
              <a:rPr lang="en-GB" dirty="0" err="1"/>
              <a:t>anadlu</a:t>
            </a:r>
            <a:r>
              <a:rPr lang="en-GB" dirty="0"/>
              <a:t>. Mae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gofod</a:t>
            </a:r>
            <a:r>
              <a:rPr lang="en-GB" dirty="0"/>
              <a:t> ac </a:t>
            </a:r>
            <a:r>
              <a:rPr lang="en-GB" dirty="0" err="1"/>
              <a:t>aer</a:t>
            </a:r>
            <a:r>
              <a:rPr lang="en-GB" dirty="0"/>
              <a:t> </a:t>
            </a:r>
            <a:r>
              <a:rPr lang="en-GB" dirty="0" err="1"/>
              <a:t>arnyn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anadlu</a:t>
            </a:r>
            <a:r>
              <a:rPr lang="en-GB" dirty="0"/>
              <a:t>. </a:t>
            </a:r>
          </a:p>
          <a:p>
            <a:endParaRPr lang="en-GB" b="1" dirty="0"/>
          </a:p>
          <a:p>
            <a:pPr defTabSz="914385">
              <a:defRPr/>
            </a:pPr>
            <a:r>
              <a:rPr lang="en-GB" b="1" dirty="0" err="1"/>
              <a:t>Triniwch</a:t>
            </a:r>
            <a:r>
              <a:rPr lang="en-GB" b="1" dirty="0"/>
              <a:t> </a:t>
            </a:r>
            <a:r>
              <a:rPr lang="en-GB" b="1" dirty="0" err="1"/>
              <a:t>nhw</a:t>
            </a:r>
            <a:r>
              <a:rPr lang="en-GB" b="1" dirty="0"/>
              <a:t> </a:t>
            </a:r>
            <a:r>
              <a:rPr lang="en-GB" b="1" dirty="0" err="1"/>
              <a:t>â</a:t>
            </a:r>
            <a:r>
              <a:rPr lang="en-GB" b="1" dirty="0"/>
              <a:t> </a:t>
            </a:r>
            <a:r>
              <a:rPr lang="en-GB" b="1" dirty="0" err="1"/>
              <a:t>gofal</a:t>
            </a:r>
            <a:r>
              <a:rPr lang="en-GB" b="1" dirty="0"/>
              <a:t> </a:t>
            </a:r>
            <a:r>
              <a:rPr lang="en-GB" dirty="0"/>
              <a:t>– Mae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trin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ofalus</a:t>
            </a:r>
            <a:r>
              <a:rPr lang="en-GB" dirty="0"/>
              <a:t> ac yn </a:t>
            </a:r>
            <a:r>
              <a:rPr lang="en-GB" dirty="0" err="1"/>
              <a:t>dyner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petaent</a:t>
            </a:r>
            <a:r>
              <a:rPr lang="en-GB" dirty="0"/>
              <a:t> yn </a:t>
            </a:r>
            <a:r>
              <a:rPr lang="en-GB" dirty="0" err="1"/>
              <a:t>fregus</a:t>
            </a:r>
            <a:r>
              <a:rPr lang="en-GB" dirty="0"/>
              <a:t> –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trin</a:t>
            </a:r>
            <a:r>
              <a:rPr lang="en-GB" dirty="0"/>
              <a:t> yn </a:t>
            </a:r>
            <a:r>
              <a:rPr lang="en-GB" dirty="0" err="1"/>
              <a:t>wael</a:t>
            </a:r>
            <a:r>
              <a:rPr lang="en-GB" dirty="0"/>
              <a:t> yn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niweidio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lladd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078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7" indent="-171447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170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archwiliad</a:t>
            </a:r>
            <a:r>
              <a:rPr lang="en-GB" dirty="0"/>
              <a:t> </a:t>
            </a:r>
            <a:r>
              <a:rPr lang="en-GB" dirty="0" err="1"/>
              <a:t>cychwynnol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derbyn</a:t>
            </a:r>
            <a:r>
              <a:rPr lang="en-GB" dirty="0"/>
              <a:t>,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harllwys</a:t>
            </a:r>
            <a:r>
              <a:rPr lang="en-GB" dirty="0"/>
              <a:t> ar </a:t>
            </a:r>
            <a:r>
              <a:rPr lang="en-GB" dirty="0" err="1"/>
              <a:t>hambyrddau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thyllau</a:t>
            </a:r>
            <a:r>
              <a:rPr lang="en-GB" dirty="0"/>
              <a:t> </a:t>
            </a:r>
            <a:r>
              <a:rPr lang="en-GB" dirty="0" err="1"/>
              <a:t>ynddyn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hyrwyddo</a:t>
            </a:r>
            <a:r>
              <a:rPr lang="en-GB" dirty="0"/>
              <a:t> </a:t>
            </a:r>
            <a:r>
              <a:rPr lang="en-GB" dirty="0" err="1"/>
              <a:t>llif</a:t>
            </a:r>
            <a:r>
              <a:rPr lang="en-GB" dirty="0"/>
              <a:t> </a:t>
            </a:r>
            <a:r>
              <a:rPr lang="en-GB" dirty="0" err="1"/>
              <a:t>aer</a:t>
            </a:r>
            <a:r>
              <a:rPr lang="en-GB" dirty="0"/>
              <a:t> o </a:t>
            </a:r>
            <a:r>
              <a:rPr lang="en-GB" dirty="0" err="1"/>
              <a:t>gwmpas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arafu</a:t>
            </a:r>
            <a:r>
              <a:rPr lang="en-GB" dirty="0"/>
              <a:t> </a:t>
            </a:r>
            <a:r>
              <a:rPr lang="en-GB" dirty="0" err="1"/>
              <a:t>twf</a:t>
            </a:r>
            <a:r>
              <a:rPr lang="en-GB" dirty="0"/>
              <a:t> </a:t>
            </a:r>
            <a:r>
              <a:rPr lang="en-GB" dirty="0" err="1"/>
              <a:t>llwydni</a:t>
            </a:r>
            <a:r>
              <a:rPr lang="en-GB" dirty="0"/>
              <a:t>. </a:t>
            </a:r>
          </a:p>
          <a:p>
            <a:r>
              <a:rPr lang="en-GB" dirty="0"/>
              <a:t> </a:t>
            </a:r>
          </a:p>
          <a:p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grwpio</a:t>
            </a:r>
            <a:r>
              <a:rPr lang="en-GB" dirty="0"/>
              <a:t> </a:t>
            </a:r>
            <a:r>
              <a:rPr lang="en-GB" dirty="0" err="1"/>
              <a:t>wedyn</a:t>
            </a:r>
            <a:r>
              <a:rPr lang="en-GB" dirty="0"/>
              <a:t> </a:t>
            </a:r>
            <a:r>
              <a:rPr lang="en-GB" dirty="0" err="1"/>
              <a:t>gyda’i</a:t>
            </a:r>
            <a:r>
              <a:rPr lang="en-GB" dirty="0"/>
              <a:t> </a:t>
            </a:r>
            <a:r>
              <a:rPr lang="en-GB" dirty="0" err="1"/>
              <a:t>gilydd</a:t>
            </a:r>
            <a:r>
              <a:rPr lang="en-GB" dirty="0"/>
              <a:t> yn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rhywogaethau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hardal</a:t>
            </a:r>
            <a:r>
              <a:rPr lang="en-GB" dirty="0"/>
              <a:t> </a:t>
            </a:r>
            <a:r>
              <a:rPr lang="en-GB" dirty="0" err="1"/>
              <a:t>tarddle</a:t>
            </a:r>
            <a:r>
              <a:rPr lang="en-GB" dirty="0"/>
              <a:t>.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cadw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hambyrddau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trefnu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storio</a:t>
            </a:r>
            <a:r>
              <a:rPr lang="en-GB" dirty="0"/>
              <a:t> ar </a:t>
            </a:r>
            <a:r>
              <a:rPr lang="en-GB" dirty="0" err="1"/>
              <a:t>baledi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storfa</a:t>
            </a:r>
            <a:r>
              <a:rPr lang="en-GB" dirty="0"/>
              <a:t> </a:t>
            </a:r>
            <a:r>
              <a:rPr lang="en-GB" dirty="0" err="1"/>
              <a:t>oer</a:t>
            </a:r>
            <a:r>
              <a:rPr lang="en-GB" dirty="0"/>
              <a:t> (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rhyw</a:t>
            </a:r>
            <a:r>
              <a:rPr lang="en-GB" dirty="0"/>
              <a:t> </a:t>
            </a:r>
            <a:r>
              <a:rPr lang="en-GB" dirty="0" err="1"/>
              <a:t>oergell</a:t>
            </a:r>
            <a:r>
              <a:rPr lang="en-GB" dirty="0"/>
              <a:t> </a:t>
            </a:r>
            <a:r>
              <a:rPr lang="en-GB" dirty="0" err="1"/>
              <a:t>anferth</a:t>
            </a:r>
            <a:r>
              <a:rPr lang="en-GB" dirty="0"/>
              <a:t> y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cerdded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iddo</a:t>
            </a:r>
            <a:r>
              <a:rPr lang="en-GB" dirty="0"/>
              <a:t>)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gellir</a:t>
            </a:r>
            <a:r>
              <a:rPr lang="en-GB" dirty="0"/>
              <a:t> </a:t>
            </a:r>
            <a:r>
              <a:rPr lang="en-GB" dirty="0" err="1"/>
              <a:t>rheoli’r</a:t>
            </a:r>
            <a:r>
              <a:rPr lang="en-GB" dirty="0"/>
              <a:t> </a:t>
            </a:r>
            <a:r>
              <a:rPr lang="en-GB" dirty="0" err="1"/>
              <a:t>tymheredd</a:t>
            </a:r>
            <a:r>
              <a:rPr lang="en-GB" dirty="0"/>
              <a:t> a’r </a:t>
            </a:r>
            <a:r>
              <a:rPr lang="en-GB" dirty="0" err="1"/>
              <a:t>lleithder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sychu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664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57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,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gwelyau</a:t>
            </a:r>
            <a:r>
              <a:rPr lang="en-GB" dirty="0"/>
              <a:t> </a:t>
            </a:r>
            <a:r>
              <a:rPr lang="en-GB" dirty="0" err="1"/>
              <a:t>hadau</a:t>
            </a:r>
            <a:r>
              <a:rPr lang="en-GB" dirty="0"/>
              <a:t>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labelu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mapio’n</a:t>
            </a:r>
            <a:r>
              <a:rPr lang="en-GB" dirty="0"/>
              <a:t> </a:t>
            </a:r>
            <a:r>
              <a:rPr lang="en-GB" dirty="0" err="1"/>
              <a:t>fras</a:t>
            </a:r>
            <a:r>
              <a:rPr lang="en-GB" dirty="0"/>
              <a:t>.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tîm</a:t>
            </a:r>
            <a:r>
              <a:rPr lang="en-GB" dirty="0"/>
              <a:t> </a:t>
            </a:r>
            <a:r>
              <a:rPr lang="en-GB" dirty="0" err="1"/>
              <a:t>rhwydi</a:t>
            </a:r>
            <a:r>
              <a:rPr lang="en-GB" dirty="0"/>
              <a:t> </a:t>
            </a:r>
            <a:r>
              <a:rPr lang="en-GB" dirty="0" err="1"/>
              <a:t>wedyn</a:t>
            </a:r>
            <a:r>
              <a:rPr lang="en-GB" dirty="0"/>
              <a:t> yn </a:t>
            </a:r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dirty="0" err="1"/>
              <a:t>rhwydi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y </a:t>
            </a:r>
            <a:r>
              <a:rPr lang="en-GB" dirty="0" err="1"/>
              <a:t>gwelyau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</a:t>
            </a:r>
            <a:r>
              <a:rPr lang="en-GB" dirty="0" err="1"/>
              <a:t>adar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mynd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.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pla</a:t>
            </a:r>
            <a:r>
              <a:rPr lang="en-GB" dirty="0"/>
              <a:t> </a:t>
            </a:r>
            <a:r>
              <a:rPr lang="en-GB" dirty="0" err="1"/>
              <a:t>eraill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gwiwerod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monitro</a:t>
            </a:r>
            <a:r>
              <a:rPr lang="en-GB" dirty="0"/>
              <a:t> a </a:t>
            </a:r>
            <a:r>
              <a:rPr lang="en-GB" dirty="0" err="1"/>
              <a:t>gweithredir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. </a:t>
            </a:r>
            <a:r>
              <a:rPr lang="en-GB" dirty="0" err="1"/>
              <a:t>Gosodir</a:t>
            </a:r>
            <a:r>
              <a:rPr lang="en-GB" dirty="0"/>
              <a:t> </a:t>
            </a:r>
            <a:r>
              <a:rPr lang="en-GB" dirty="0" err="1"/>
              <a:t>chwynladdwr</a:t>
            </a:r>
            <a:r>
              <a:rPr lang="en-GB" dirty="0"/>
              <a:t> yn y </a:t>
            </a:r>
            <a:r>
              <a:rPr lang="en-GB" dirty="0" err="1"/>
              <a:t>gaeaf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lladd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chwyn</a:t>
            </a:r>
            <a:r>
              <a:rPr lang="en-GB" dirty="0"/>
              <a:t>.  </a:t>
            </a:r>
          </a:p>
          <a:p>
            <a:endParaRPr lang="en-GB" dirty="0"/>
          </a:p>
          <a:p>
            <a:r>
              <a:rPr lang="en-GB" dirty="0" err="1"/>
              <a:t>Gadewir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ac </a:t>
            </a:r>
            <a:r>
              <a:rPr lang="en-GB" dirty="0" err="1"/>
              <a:t>ymwelir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yn </a:t>
            </a:r>
            <a:r>
              <a:rPr lang="en-GB" dirty="0" err="1"/>
              <a:t>ddiweddarach</a:t>
            </a:r>
            <a:r>
              <a:rPr lang="en-GB" dirty="0"/>
              <a:t> yn y </a:t>
            </a:r>
            <a:r>
              <a:rPr lang="en-GB" dirty="0" err="1"/>
              <a:t>flwyddyn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318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Tua</a:t>
            </a:r>
            <a:r>
              <a:rPr lang="en-GB" dirty="0"/>
              <a:t> 10 </a:t>
            </a:r>
            <a:r>
              <a:rPr lang="en-GB" dirty="0" err="1"/>
              <a:t>diwrnod</a:t>
            </a:r>
            <a:r>
              <a:rPr lang="en-GB" dirty="0"/>
              <a:t> cyn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ymddangos</a:t>
            </a:r>
            <a:r>
              <a:rPr lang="en-GB" dirty="0"/>
              <a:t>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gwelyau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chwistrellu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chwynladdwr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</a:t>
            </a:r>
            <a:r>
              <a:rPr lang="en-GB" dirty="0" err="1"/>
              <a:t>chwyn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.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rhwydi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tynnu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ymddangos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y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 y </a:t>
            </a:r>
            <a:r>
              <a:rPr lang="en-GB" dirty="0" err="1"/>
              <a:t>cyfle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dyfu</a:t>
            </a:r>
            <a:r>
              <a:rPr lang="en-GB" dirty="0"/>
              <a:t>,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bwgannod</a:t>
            </a:r>
            <a:r>
              <a:rPr lang="en-GB" dirty="0"/>
              <a:t> brain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gosod</a:t>
            </a:r>
            <a:r>
              <a:rPr lang="en-GB" dirty="0"/>
              <a:t> a </a:t>
            </a:r>
            <a:r>
              <a:rPr lang="en-GB" dirty="0" err="1"/>
              <a:t>barcutiaid</a:t>
            </a:r>
            <a:r>
              <a:rPr lang="en-GB" dirty="0"/>
              <a:t> a </a:t>
            </a:r>
            <a:r>
              <a:rPr lang="en-GB" dirty="0" err="1"/>
              <a:t>churwyr</a:t>
            </a:r>
            <a:r>
              <a:rPr lang="en-GB" dirty="0"/>
              <a:t> </a:t>
            </a:r>
            <a:r>
              <a:rPr lang="en-GB" dirty="0" err="1"/>
              <a:t>adar</a:t>
            </a:r>
            <a:r>
              <a:rPr lang="en-GB" dirty="0"/>
              <a:t> (</a:t>
            </a:r>
            <a:r>
              <a:rPr lang="en-GB" dirty="0" err="1"/>
              <a:t>canonau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cynhyrchu</a:t>
            </a:r>
            <a:r>
              <a:rPr lang="en-GB" dirty="0"/>
              <a:t> </a:t>
            </a:r>
            <a:r>
              <a:rPr lang="en-GB" dirty="0" err="1"/>
              <a:t>sŵn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 a </a:t>
            </a:r>
            <a:r>
              <a:rPr lang="en-GB" dirty="0" err="1"/>
              <a:t>fydd</a:t>
            </a:r>
            <a:r>
              <a:rPr lang="en-GB" dirty="0"/>
              <a:t> yn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adar</a:t>
            </a:r>
            <a:r>
              <a:rPr lang="en-GB" dirty="0"/>
              <a:t> a </a:t>
            </a:r>
            <a:r>
              <a:rPr lang="en-GB" dirty="0" err="1"/>
              <a:t>bywyd</a:t>
            </a:r>
            <a:r>
              <a:rPr lang="en-GB" dirty="0"/>
              <a:t> </a:t>
            </a:r>
            <a:r>
              <a:rPr lang="en-GB" dirty="0" err="1"/>
              <a:t>gwyllt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ymlaen</a:t>
            </a:r>
            <a:r>
              <a:rPr lang="en-GB" dirty="0"/>
              <a:t> yn </a:t>
            </a:r>
            <a:r>
              <a:rPr lang="en-GB" dirty="0" err="1"/>
              <a:t>sydyn</a:t>
            </a:r>
            <a:r>
              <a:rPr lang="en-GB" dirty="0"/>
              <a:t>)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</a:t>
            </a:r>
            <a:r>
              <a:rPr lang="en-GB" dirty="0" err="1"/>
              <a:t>adar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cnoi’r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Nodir</a:t>
            </a:r>
            <a:r>
              <a:rPr lang="en-GB" dirty="0"/>
              <a:t> yr </a:t>
            </a:r>
            <a:r>
              <a:rPr lang="en-GB" dirty="0" err="1"/>
              <a:t>egino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cyfrif</a:t>
            </a:r>
            <a:r>
              <a:rPr lang="en-GB" dirty="0"/>
              <a:t> </a:t>
            </a:r>
            <a:r>
              <a:rPr lang="en-GB" dirty="0" err="1"/>
              <a:t>cyfradd</a:t>
            </a:r>
            <a:r>
              <a:rPr lang="en-GB" dirty="0"/>
              <a:t> </a:t>
            </a:r>
            <a:r>
              <a:rPr lang="en-GB" dirty="0" err="1"/>
              <a:t>egino’r</a:t>
            </a:r>
            <a:r>
              <a:rPr lang="en-GB" dirty="0"/>
              <a:t>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blannu</a:t>
            </a:r>
            <a:r>
              <a:rPr lang="en-GB" dirty="0"/>
              <a:t>, </a:t>
            </a:r>
            <a:r>
              <a:rPr lang="en-GB" dirty="0" err="1"/>
              <a:t>h.y</a:t>
            </a:r>
            <a:r>
              <a:rPr lang="en-GB" dirty="0"/>
              <a:t>. </a:t>
            </a:r>
            <a:r>
              <a:rPr lang="en-GB" dirty="0" err="1"/>
              <a:t>o’r</a:t>
            </a:r>
            <a:r>
              <a:rPr lang="en-GB" dirty="0"/>
              <a:t> 250 o </a:t>
            </a:r>
            <a:r>
              <a:rPr lang="en-GB" dirty="0" err="1"/>
              <a:t>fes</a:t>
            </a:r>
            <a:r>
              <a:rPr lang="en-GB" dirty="0"/>
              <a:t> a </a:t>
            </a:r>
            <a:r>
              <a:rPr lang="en-GB" dirty="0" err="1"/>
              <a:t>blannwyd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70%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Rhoddir</a:t>
            </a:r>
            <a:r>
              <a:rPr lang="en-GB" dirty="0"/>
              <a:t> </a:t>
            </a:r>
            <a:r>
              <a:rPr lang="en-GB" dirty="0" err="1"/>
              <a:t>dŵr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cnydau</a:t>
            </a:r>
            <a:r>
              <a:rPr lang="en-GB" dirty="0"/>
              <a:t> a </a:t>
            </a:r>
            <a:r>
              <a:rPr lang="en-GB" dirty="0" err="1"/>
              <a:t>thynnir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chwyn</a:t>
            </a:r>
            <a:r>
              <a:rPr lang="en-GB" dirty="0"/>
              <a:t>. </a:t>
            </a:r>
            <a:r>
              <a:rPr lang="en-GB" dirty="0" err="1"/>
              <a:t>Gosodir</a:t>
            </a:r>
            <a:r>
              <a:rPr lang="en-GB" dirty="0"/>
              <a:t> </a:t>
            </a:r>
            <a:r>
              <a:rPr lang="en-GB" dirty="0" err="1"/>
              <a:t>gwrteithiwr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39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Mae </a:t>
            </a:r>
            <a:r>
              <a:rPr lang="en-GB" dirty="0" err="1"/>
              <a:t>amseru’r</a:t>
            </a:r>
            <a:r>
              <a:rPr lang="en-GB" dirty="0"/>
              <a:t> </a:t>
            </a:r>
            <a:r>
              <a:rPr lang="en-GB" dirty="0" err="1"/>
              <a:t>peth</a:t>
            </a:r>
            <a:r>
              <a:rPr lang="en-GB" dirty="0"/>
              <a:t> yn </a:t>
            </a:r>
            <a:r>
              <a:rPr lang="en-GB" dirty="0" err="1"/>
              <a:t>gywir</a:t>
            </a:r>
            <a:r>
              <a:rPr lang="en-GB" dirty="0"/>
              <a:t> yn </a:t>
            </a:r>
            <a:r>
              <a:rPr lang="en-GB" dirty="0" err="1"/>
              <a:t>anodd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ar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sefydlu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ddylid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pan </a:t>
            </a:r>
            <a:r>
              <a:rPr lang="en-GB" dirty="0" err="1"/>
              <a:t>fydd</a:t>
            </a:r>
            <a:r>
              <a:rPr lang="en-GB" dirty="0"/>
              <a:t> </a:t>
            </a:r>
            <a:r>
              <a:rPr lang="en-GB" dirty="0" err="1"/>
              <a:t>amodau’r</a:t>
            </a:r>
            <a:r>
              <a:rPr lang="en-GB" dirty="0"/>
              <a:t> </a:t>
            </a:r>
            <a:r>
              <a:rPr lang="en-GB" dirty="0" err="1"/>
              <a:t>ddaear</a:t>
            </a:r>
            <a:r>
              <a:rPr lang="en-GB" dirty="0"/>
              <a:t> yn </a:t>
            </a:r>
            <a:r>
              <a:rPr lang="en-GB" dirty="0" err="1"/>
              <a:t>sych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perygl</a:t>
            </a:r>
            <a:r>
              <a:rPr lang="en-GB" dirty="0"/>
              <a:t> y </a:t>
            </a:r>
            <a:r>
              <a:rPr lang="en-GB" dirty="0" err="1"/>
              <a:t>gallai’r</a:t>
            </a:r>
            <a:r>
              <a:rPr lang="en-GB" dirty="0"/>
              <a:t> </a:t>
            </a:r>
            <a:r>
              <a:rPr lang="en-GB" dirty="0" err="1"/>
              <a:t>weithdrefn</a:t>
            </a:r>
            <a:r>
              <a:rPr lang="en-GB" dirty="0"/>
              <a:t> </a:t>
            </a:r>
            <a:r>
              <a:rPr lang="en-GB" dirty="0" err="1"/>
              <a:t>ladd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!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yn </a:t>
            </a:r>
            <a:r>
              <a:rPr lang="en-GB" dirty="0" err="1"/>
              <a:t>broblem</a:t>
            </a:r>
            <a:r>
              <a:rPr lang="en-GB" dirty="0"/>
              <a:t> </a:t>
            </a:r>
            <a:r>
              <a:rPr lang="en-GB" dirty="0" err="1"/>
              <a:t>enfawr</a:t>
            </a:r>
            <a:r>
              <a:rPr lang="en-GB" dirty="0"/>
              <a:t> yn 2018 pan </a:t>
            </a:r>
            <a:r>
              <a:rPr lang="en-GB" dirty="0" err="1"/>
              <a:t>gododd</a:t>
            </a:r>
            <a:r>
              <a:rPr lang="en-GB" dirty="0"/>
              <a:t> y </a:t>
            </a:r>
            <a:r>
              <a:rPr lang="en-GB" dirty="0" err="1"/>
              <a:t>tymheredd</a:t>
            </a:r>
            <a:r>
              <a:rPr lang="en-GB" dirty="0"/>
              <a:t> yn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cyfnod</a:t>
            </a:r>
            <a:r>
              <a:rPr lang="en-GB" dirty="0"/>
              <a:t> </a:t>
            </a:r>
            <a:r>
              <a:rPr lang="en-GB" dirty="0" err="1"/>
              <a:t>hir</a:t>
            </a:r>
            <a:r>
              <a:rPr lang="en-GB" dirty="0"/>
              <a:t> o </a:t>
            </a:r>
            <a:r>
              <a:rPr lang="en-GB" dirty="0" err="1"/>
              <a:t>sychder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galluogi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hisdorri</a:t>
            </a:r>
            <a:r>
              <a:rPr lang="en-GB" dirty="0"/>
              <a:t>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feithrinfa</a:t>
            </a:r>
            <a:r>
              <a:rPr lang="en-GB" dirty="0"/>
              <a:t> </a:t>
            </a:r>
            <a:r>
              <a:rPr lang="en-GB" dirty="0" err="1"/>
              <a:t>ddyfrio</a:t>
            </a:r>
            <a:r>
              <a:rPr lang="en-GB" dirty="0"/>
              <a:t>, </a:t>
            </a:r>
            <a:r>
              <a:rPr lang="en-GB" dirty="0" err="1"/>
              <a:t>isdorri</a:t>
            </a:r>
            <a:r>
              <a:rPr lang="en-GB" dirty="0"/>
              <a:t> a </a:t>
            </a:r>
            <a:r>
              <a:rPr lang="en-GB" dirty="0" err="1"/>
              <a:t>dyfrio’r</a:t>
            </a:r>
            <a:r>
              <a:rPr lang="en-GB" dirty="0"/>
              <a:t> </a:t>
            </a:r>
            <a:r>
              <a:rPr lang="en-GB" dirty="0" err="1"/>
              <a:t>ddaear</a:t>
            </a:r>
            <a:r>
              <a:rPr lang="en-GB" dirty="0"/>
              <a:t> </a:t>
            </a:r>
            <a:r>
              <a:rPr lang="en-GB" dirty="0" err="1"/>
              <a:t>eto</a:t>
            </a:r>
            <a:r>
              <a:rPr lang="en-GB" dirty="0"/>
              <a:t> a </a:t>
            </a:r>
            <a:r>
              <a:rPr lang="en-GB" dirty="0" err="1"/>
              <a:t>chymerodd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lawer</a:t>
            </a:r>
            <a:r>
              <a:rPr lang="en-GB" dirty="0"/>
              <a:t> o </a:t>
            </a:r>
            <a:r>
              <a:rPr lang="en-GB" dirty="0" err="1"/>
              <a:t>amser</a:t>
            </a:r>
            <a:r>
              <a:rPr lang="en-GB" dirty="0"/>
              <a:t>.  </a:t>
            </a:r>
          </a:p>
          <a:p>
            <a:endParaRPr lang="en-GB" dirty="0"/>
          </a:p>
          <a:p>
            <a:endParaRPr lang="en-GB" dirty="0"/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45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GB" dirty="0">
                <a:solidFill>
                  <a:schemeClr val="tx1"/>
                </a:solidFill>
              </a:rPr>
              <a:t>Mae </a:t>
            </a:r>
            <a:r>
              <a:rPr lang="en-GB" dirty="0" err="1">
                <a:solidFill>
                  <a:schemeClr val="tx1"/>
                </a:solidFill>
              </a:rPr>
              <a:t>popeth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fewn</a:t>
            </a:r>
            <a:r>
              <a:rPr lang="en-GB" dirty="0">
                <a:solidFill>
                  <a:schemeClr val="tx1"/>
                </a:solidFill>
              </a:rPr>
              <a:t> y </a:t>
            </a:r>
            <a:r>
              <a:rPr lang="en-GB" dirty="0" err="1">
                <a:solidFill>
                  <a:schemeClr val="tx1"/>
                </a:solidFill>
              </a:rPr>
              <a:t>goeden</a:t>
            </a:r>
            <a:r>
              <a:rPr lang="en-GB" dirty="0">
                <a:solidFill>
                  <a:schemeClr val="tx1"/>
                </a:solidFill>
              </a:rPr>
              <a:t> – </a:t>
            </a:r>
            <a:r>
              <a:rPr lang="en-GB" dirty="0" err="1">
                <a:solidFill>
                  <a:schemeClr val="tx1"/>
                </a:solidFill>
              </a:rPr>
              <a:t>metaboledd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defnydd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egni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twf</a:t>
            </a:r>
            <a:r>
              <a:rPr lang="en-GB" dirty="0">
                <a:solidFill>
                  <a:schemeClr val="tx1"/>
                </a:solidFill>
              </a:rPr>
              <a:t> ac </a:t>
            </a:r>
            <a:r>
              <a:rPr lang="en-GB" dirty="0" err="1">
                <a:solidFill>
                  <a:schemeClr val="tx1"/>
                </a:solidFill>
              </a:rPr>
              <a:t>ati</a:t>
            </a:r>
            <a:r>
              <a:rPr lang="en-GB" dirty="0">
                <a:solidFill>
                  <a:schemeClr val="tx1"/>
                </a:solidFill>
              </a:rPr>
              <a:t> yn </a:t>
            </a:r>
            <a:r>
              <a:rPr lang="en-GB" dirty="0" err="1">
                <a:solidFill>
                  <a:schemeClr val="tx1"/>
                </a:solidFill>
              </a:rPr>
              <a:t>arafu</a:t>
            </a:r>
            <a:r>
              <a:rPr lang="en-GB" dirty="0">
                <a:solidFill>
                  <a:schemeClr val="tx1"/>
                </a:solidFill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94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30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GB" b="1" dirty="0" err="1"/>
              <a:t>Gwahaniaethau</a:t>
            </a:r>
            <a:r>
              <a:rPr lang="en-GB" b="1" dirty="0"/>
              <a:t> </a:t>
            </a:r>
            <a:r>
              <a:rPr lang="en-GB" b="1" dirty="0" err="1"/>
              <a:t>rhwng</a:t>
            </a:r>
            <a:r>
              <a:rPr lang="en-GB" b="1" dirty="0"/>
              <a:t> system </a:t>
            </a:r>
            <a:r>
              <a:rPr lang="en-GB" b="1" dirty="0" err="1"/>
              <a:t>wreiddiau</a:t>
            </a:r>
            <a:r>
              <a:rPr lang="en-GB" b="1" dirty="0"/>
              <a:t> </a:t>
            </a:r>
            <a:r>
              <a:rPr lang="en-GB" b="1" dirty="0" err="1"/>
              <a:t>ffeibrog</a:t>
            </a:r>
            <a:r>
              <a:rPr lang="en-GB" b="1" dirty="0"/>
              <a:t> a system </a:t>
            </a:r>
            <a:r>
              <a:rPr lang="en-GB" b="1" dirty="0" err="1"/>
              <a:t>tapwreiddiau</a:t>
            </a:r>
            <a:endParaRPr lang="en-GB" b="1" dirty="0"/>
          </a:p>
          <a:p>
            <a:pPr defTabSz="914385">
              <a:defRPr/>
            </a:pPr>
            <a:endParaRPr lang="en-GB" dirty="0"/>
          </a:p>
          <a:p>
            <a:pPr defTabSz="914385">
              <a:defRPr/>
            </a:pPr>
            <a:r>
              <a:rPr lang="en-GB" b="1" dirty="0" err="1"/>
              <a:t>Tapwreiddio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pan </a:t>
            </a:r>
            <a:r>
              <a:rPr lang="en-GB" dirty="0" err="1"/>
              <a:t>mae</a:t>
            </a:r>
            <a:r>
              <a:rPr lang="en-GB" dirty="0"/>
              <a:t> un </a:t>
            </a:r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wreiddyn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tyfu’n</a:t>
            </a:r>
            <a:r>
              <a:rPr lang="en-GB" dirty="0"/>
              <a:t> </a:t>
            </a:r>
            <a:r>
              <a:rPr lang="en-GB" dirty="0" err="1"/>
              <a:t>syth</a:t>
            </a:r>
            <a:r>
              <a:rPr lang="en-GB" dirty="0"/>
              <a:t> i </a:t>
            </a:r>
            <a:r>
              <a:rPr lang="en-GB" dirty="0" err="1"/>
              <a:t>lawr</a:t>
            </a:r>
            <a:r>
              <a:rPr lang="en-GB" dirty="0"/>
              <a:t> yn </a:t>
            </a:r>
            <a:r>
              <a:rPr lang="en-GB" dirty="0" err="1"/>
              <a:t>ddwfn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pridd</a:t>
            </a:r>
            <a:r>
              <a:rPr lang="en-GB" dirty="0"/>
              <a:t>. Dim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ychydig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 o </a:t>
            </a:r>
            <a:r>
              <a:rPr lang="en-GB" dirty="0" err="1"/>
              <a:t>wrieddiau</a:t>
            </a:r>
            <a:r>
              <a:rPr lang="en-GB" dirty="0"/>
              <a:t> </a:t>
            </a:r>
            <a:r>
              <a:rPr lang="en-GB" dirty="0" err="1"/>
              <a:t>ochrol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ganddo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datblygu</a:t>
            </a:r>
            <a:r>
              <a:rPr lang="en-GB" dirty="0"/>
              <a:t> ac yn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oddi</a:t>
            </a:r>
            <a:r>
              <a:rPr lang="en-GB" dirty="0"/>
              <a:t> ar y </a:t>
            </a:r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wreiddyn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Mae </a:t>
            </a:r>
            <a:r>
              <a:rPr lang="en-GB" dirty="0" err="1"/>
              <a:t>gwreiddyn</a:t>
            </a:r>
            <a:r>
              <a:rPr lang="en-GB" dirty="0"/>
              <a:t> </a:t>
            </a:r>
            <a:r>
              <a:rPr lang="en-GB" b="1" dirty="0" err="1"/>
              <a:t>ffeibrog</a:t>
            </a:r>
            <a:r>
              <a:rPr lang="en-GB" dirty="0"/>
              <a:t> yn </a:t>
            </a:r>
            <a:r>
              <a:rPr lang="en-GB" dirty="0" err="1"/>
              <a:t>wreiddyn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cynnwys</a:t>
            </a:r>
            <a:r>
              <a:rPr lang="en-GB" dirty="0"/>
              <a:t> </a:t>
            </a:r>
            <a:r>
              <a:rPr lang="en-GB" dirty="0" err="1"/>
              <a:t>grŵp</a:t>
            </a:r>
            <a:r>
              <a:rPr lang="en-GB" dirty="0"/>
              <a:t> o </a:t>
            </a:r>
            <a:r>
              <a:rPr lang="en-GB" dirty="0" err="1"/>
              <a:t>wreiddiau</a:t>
            </a:r>
            <a:r>
              <a:rPr lang="en-GB" dirty="0"/>
              <a:t> o faint a </a:t>
            </a:r>
            <a:r>
              <a:rPr lang="en-GB" dirty="0" err="1"/>
              <a:t>hyd</a:t>
            </a:r>
            <a:r>
              <a:rPr lang="en-GB" dirty="0"/>
              <a:t> </a:t>
            </a:r>
            <a:r>
              <a:rPr lang="en-GB" dirty="0" err="1"/>
              <a:t>debyg</a:t>
            </a:r>
            <a:r>
              <a:rPr lang="en-GB" dirty="0"/>
              <a:t>.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system </a:t>
            </a:r>
            <a:r>
              <a:rPr lang="en-GB" dirty="0" err="1"/>
              <a:t>wreiddiau</a:t>
            </a:r>
            <a:r>
              <a:rPr lang="en-GB" dirty="0"/>
              <a:t> </a:t>
            </a:r>
            <a:r>
              <a:rPr lang="en-GB" dirty="0" err="1"/>
              <a:t>ffeibrog</a:t>
            </a:r>
            <a:r>
              <a:rPr lang="en-GB" dirty="0"/>
              <a:t> yn </a:t>
            </a:r>
            <a:r>
              <a:rPr lang="en-GB" dirty="0" err="1"/>
              <a:t>tyllu’n</a:t>
            </a:r>
            <a:r>
              <a:rPr lang="en-GB" dirty="0"/>
              <a:t> </a:t>
            </a:r>
            <a:r>
              <a:rPr lang="en-GB" dirty="0" err="1"/>
              <a:t>ddwfn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pridd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yn </a:t>
            </a:r>
            <a:r>
              <a:rPr lang="en-GB" dirty="0" err="1"/>
              <a:t>hytrach</a:t>
            </a:r>
            <a:r>
              <a:rPr lang="en-GB" dirty="0"/>
              <a:t> yn </a:t>
            </a:r>
            <a:r>
              <a:rPr lang="en-GB" dirty="0" err="1"/>
              <a:t>creu</a:t>
            </a:r>
            <a:r>
              <a:rPr lang="en-GB" dirty="0"/>
              <a:t> </a:t>
            </a:r>
            <a:r>
              <a:rPr lang="en-GB" dirty="0" err="1"/>
              <a:t>rhwydwaith</a:t>
            </a:r>
            <a:r>
              <a:rPr lang="en-GB" dirty="0"/>
              <a:t> </a:t>
            </a:r>
            <a:r>
              <a:rPr lang="en-GB" dirty="0" err="1"/>
              <a:t>drwychus</a:t>
            </a:r>
            <a:r>
              <a:rPr lang="en-GB" dirty="0"/>
              <a:t> o </a:t>
            </a:r>
            <a:r>
              <a:rPr lang="en-GB" dirty="0" err="1"/>
              <a:t>wreiddiau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am </a:t>
            </a:r>
            <a:r>
              <a:rPr lang="en-GB" dirty="0" err="1"/>
              <a:t>ddal</a:t>
            </a:r>
            <a:r>
              <a:rPr lang="en-GB" dirty="0"/>
              <a:t> y </a:t>
            </a:r>
            <a:r>
              <a:rPr lang="en-GB" dirty="0" err="1"/>
              <a:t>pridd</a:t>
            </a:r>
            <a:r>
              <a:rPr lang="en-GB" dirty="0"/>
              <a:t> at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gilydd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b="1" dirty="0"/>
          </a:p>
          <a:p>
            <a:pPr defTabSz="914385">
              <a:defRPr/>
            </a:pPr>
            <a:r>
              <a:rPr lang="en-GB" b="1" dirty="0"/>
              <a:t>Beth </a:t>
            </a:r>
            <a:r>
              <a:rPr lang="en-GB" b="1" dirty="0" err="1"/>
              <a:t>yw</a:t>
            </a:r>
            <a:r>
              <a:rPr lang="en-GB" b="1" dirty="0"/>
              <a:t> </a:t>
            </a:r>
            <a:r>
              <a:rPr lang="en-GB" b="1" dirty="0" err="1"/>
              <a:t>manteision</a:t>
            </a:r>
            <a:r>
              <a:rPr lang="en-GB" b="1" dirty="0"/>
              <a:t> is-</a:t>
            </a:r>
            <a:r>
              <a:rPr lang="en-GB" b="1" dirty="0" err="1"/>
              <a:t>dorri</a:t>
            </a:r>
            <a:r>
              <a:rPr lang="en-GB" b="1" dirty="0"/>
              <a:t>? </a:t>
            </a:r>
          </a:p>
          <a:p>
            <a:pPr defTabSz="914385">
              <a:defRPr/>
            </a:pPr>
            <a:endParaRPr lang="en-GB" dirty="0"/>
          </a:p>
          <a:p>
            <a:pPr marL="171447" indent="-171447" defTabSz="914385">
              <a:buFont typeface="Arial" panose="020B0604020202020204" pitchFamily="34" charset="0"/>
              <a:buChar char="•"/>
              <a:defRPr/>
            </a:pPr>
            <a:r>
              <a:rPr lang="en-GB" dirty="0"/>
              <a:t>Mae is-</a:t>
            </a:r>
            <a:r>
              <a:rPr lang="en-GB" dirty="0" err="1"/>
              <a:t>dorri</a:t>
            </a:r>
            <a:r>
              <a:rPr lang="en-GB" dirty="0"/>
              <a:t> </a:t>
            </a:r>
            <a:r>
              <a:rPr lang="en-GB" dirty="0" err="1"/>
              <a:t>gwreiddiau</a:t>
            </a:r>
            <a:r>
              <a:rPr lang="en-GB" dirty="0"/>
              <a:t> yn </a:t>
            </a:r>
            <a:r>
              <a:rPr lang="en-GB" dirty="0" err="1"/>
              <a:t>symbylu</a:t>
            </a:r>
            <a:r>
              <a:rPr lang="en-GB" dirty="0"/>
              <a:t> </a:t>
            </a:r>
            <a:r>
              <a:rPr lang="en-GB" dirty="0" err="1"/>
              <a:t>gwreiddiau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dyfu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gynhyrchu</a:t>
            </a:r>
            <a:r>
              <a:rPr lang="en-GB" dirty="0"/>
              <a:t> system </a:t>
            </a:r>
            <a:r>
              <a:rPr lang="en-GB" dirty="0" err="1"/>
              <a:t>wreiddiau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</a:t>
            </a:r>
            <a:r>
              <a:rPr lang="en-GB" dirty="0" err="1"/>
              <a:t>trwchus</a:t>
            </a:r>
            <a:r>
              <a:rPr lang="en-GB" dirty="0"/>
              <a:t>.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fwyaf</a:t>
            </a:r>
            <a:r>
              <a:rPr lang="en-GB" dirty="0"/>
              <a:t> o </a:t>
            </a:r>
            <a:r>
              <a:rPr lang="en-GB" dirty="0" err="1"/>
              <a:t>wreiddiau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gennych</a:t>
            </a:r>
            <a:r>
              <a:rPr lang="en-GB" dirty="0"/>
              <a:t> ar </a:t>
            </a:r>
            <a:r>
              <a:rPr lang="en-GB" dirty="0" err="1"/>
              <a:t>blanhigyn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iddo</a:t>
            </a:r>
            <a:r>
              <a:rPr lang="en-GB" dirty="0"/>
              <a:t> </a:t>
            </a:r>
            <a:r>
              <a:rPr lang="en-GB" dirty="0" err="1"/>
              <a:t>sefydlu’n</a:t>
            </a:r>
            <a:r>
              <a:rPr lang="en-GB" dirty="0"/>
              <a:t> well/haws. </a:t>
            </a:r>
          </a:p>
          <a:p>
            <a:pPr marL="171447" indent="-171447" defTabSz="914385">
              <a:buFont typeface="Arial" panose="020B0604020202020204" pitchFamily="34" charset="0"/>
              <a:buChar char="•"/>
              <a:defRPr/>
            </a:pPr>
            <a:endParaRPr lang="en-GB" b="0" dirty="0">
              <a:solidFill>
                <a:schemeClr val="tx1"/>
              </a:solidFill>
            </a:endParaRPr>
          </a:p>
          <a:p>
            <a:pPr marL="171447" indent="-171447" defTabSz="914385">
              <a:buFont typeface="Arial" panose="020B0604020202020204" pitchFamily="34" charset="0"/>
              <a:buChar char="•"/>
              <a:defRPr/>
            </a:pPr>
            <a:r>
              <a:rPr lang="en-GB" dirty="0"/>
              <a:t>Mae is-</a:t>
            </a:r>
            <a:r>
              <a:rPr lang="en-GB" dirty="0" err="1"/>
              <a:t>dorri’n</a:t>
            </a:r>
            <a:r>
              <a:rPr lang="en-GB" dirty="0"/>
              <a:t> </a:t>
            </a:r>
            <a:r>
              <a:rPr lang="en-GB" dirty="0" err="1"/>
              <a:t>atal</a:t>
            </a:r>
            <a:r>
              <a:rPr lang="en-GB" dirty="0"/>
              <a:t> </a:t>
            </a:r>
            <a:r>
              <a:rPr lang="en-GB" dirty="0" err="1"/>
              <a:t>tapwreiddiau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tyfu’n</a:t>
            </a:r>
            <a:r>
              <a:rPr lang="en-GB" dirty="0"/>
              <a:t> </a:t>
            </a:r>
            <a:r>
              <a:rPr lang="en-GB" dirty="0" err="1"/>
              <a:t>rhy</a:t>
            </a:r>
            <a:r>
              <a:rPr lang="en-GB" dirty="0"/>
              <a:t> </a:t>
            </a:r>
            <a:r>
              <a:rPr lang="en-GB" dirty="0" err="1"/>
              <a:t>ddwfn</a:t>
            </a:r>
            <a:r>
              <a:rPr lang="en-GB" dirty="0"/>
              <a:t>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yn </a:t>
            </a:r>
            <a:r>
              <a:rPr lang="en-GB" dirty="0" err="1"/>
              <a:t>broblematig</a:t>
            </a:r>
            <a:r>
              <a:rPr lang="en-GB" dirty="0"/>
              <a:t> pan </a:t>
            </a:r>
            <a:r>
              <a:rPr lang="en-GB" dirty="0" err="1"/>
              <a:t>ddaw</a:t>
            </a:r>
            <a:r>
              <a:rPr lang="en-GB" dirty="0"/>
              <a:t> </a:t>
            </a:r>
            <a:r>
              <a:rPr lang="en-GB" dirty="0" err="1"/>
              <a:t>hi’n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i </a:t>
            </a:r>
            <a:r>
              <a:rPr lang="en-GB" dirty="0" err="1"/>
              <a:t>godi’r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pridd</a:t>
            </a:r>
            <a:r>
              <a:rPr lang="en-GB" dirty="0"/>
              <a:t>.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567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Yn </a:t>
            </a:r>
            <a:r>
              <a:rPr lang="en-GB" dirty="0" err="1"/>
              <a:t>ystod</a:t>
            </a:r>
            <a:r>
              <a:rPr lang="en-GB" dirty="0"/>
              <a:t> yr </a:t>
            </a:r>
            <a:r>
              <a:rPr lang="en-GB" dirty="0" err="1"/>
              <a:t>hydref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yn </a:t>
            </a:r>
            <a:r>
              <a:rPr lang="en-GB" dirty="0" err="1"/>
              <a:t>caeleu</a:t>
            </a:r>
            <a:r>
              <a:rPr lang="en-GB" dirty="0"/>
              <a:t> </a:t>
            </a:r>
            <a:r>
              <a:rPr lang="en-GB" dirty="0" err="1"/>
              <a:t>cyfri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huchder</a:t>
            </a:r>
            <a:r>
              <a:rPr lang="en-GB" dirty="0"/>
              <a:t>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fesur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bod y </a:t>
            </a:r>
            <a:r>
              <a:rPr lang="en-GB" dirty="0" err="1"/>
              <a:t>feithrinfa’n</a:t>
            </a:r>
            <a:r>
              <a:rPr lang="en-GB" dirty="0"/>
              <a:t> </a:t>
            </a:r>
            <a:r>
              <a:rPr lang="en-GB" dirty="0" err="1"/>
              <a:t>gwybod</a:t>
            </a:r>
            <a:r>
              <a:rPr lang="en-GB" dirty="0"/>
              <a:t> faint o </a:t>
            </a:r>
            <a:r>
              <a:rPr lang="en-GB" dirty="0" err="1"/>
              <a:t>goed</a:t>
            </a:r>
            <a:r>
              <a:rPr lang="en-GB" dirty="0"/>
              <a:t> ac o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feintiau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ganddynt</a:t>
            </a:r>
            <a:r>
              <a:rPr lang="en-GB" dirty="0"/>
              <a:t>.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gysgu</a:t>
            </a:r>
            <a:r>
              <a:rPr lang="en-GB" dirty="0"/>
              <a:t> </a:t>
            </a:r>
            <a:r>
              <a:rPr lang="en-GB" dirty="0" err="1"/>
              <a:t>ddiwedd</a:t>
            </a:r>
            <a:r>
              <a:rPr lang="en-GB" dirty="0"/>
              <a:t> yr </a:t>
            </a:r>
            <a:r>
              <a:rPr lang="en-GB" dirty="0" err="1"/>
              <a:t>hydref</a:t>
            </a:r>
            <a:r>
              <a:rPr lang="en-GB" dirty="0"/>
              <a:t>/yn y </a:t>
            </a:r>
            <a:r>
              <a:rPr lang="en-GB" dirty="0" err="1"/>
              <a:t>gaeaf</a:t>
            </a:r>
            <a:r>
              <a:rPr lang="en-GB" dirty="0"/>
              <a:t>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barod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codi’n</a:t>
            </a:r>
            <a:r>
              <a:rPr lang="en-GB" dirty="0"/>
              <a:t> </a:t>
            </a:r>
            <a:r>
              <a:rPr lang="en-GB" dirty="0" err="1"/>
              <a:t>fecanyddol</a:t>
            </a:r>
            <a:r>
              <a:rPr lang="en-GB" dirty="0"/>
              <a:t> (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tynnu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pridd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beiriant</a:t>
            </a:r>
            <a:r>
              <a:rPr lang="en-GB" dirty="0"/>
              <a:t>).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gwirio</a:t>
            </a:r>
            <a:r>
              <a:rPr lang="en-GB" dirty="0"/>
              <a:t> </a:t>
            </a:r>
            <a:r>
              <a:rPr lang="en-GB" dirty="0" err="1"/>
              <a:t>p’un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ydyn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cysgu’n</a:t>
            </a:r>
            <a:r>
              <a:rPr lang="en-GB" dirty="0"/>
              <a:t> </a:t>
            </a:r>
            <a:r>
              <a:rPr lang="en-GB" dirty="0" err="1"/>
              <a:t>llawn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beidio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feithrinfa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yn </a:t>
            </a:r>
            <a:r>
              <a:rPr lang="en-GB" dirty="0" err="1"/>
              <a:t>gwneud</a:t>
            </a:r>
            <a:r>
              <a:rPr lang="en-GB" dirty="0"/>
              <a:t> ‘</a:t>
            </a:r>
            <a:r>
              <a:rPr lang="en-GB" dirty="0" err="1"/>
              <a:t>prawf</a:t>
            </a:r>
            <a:r>
              <a:rPr lang="en-GB" dirty="0"/>
              <a:t> electrolyte </a:t>
            </a:r>
            <a:r>
              <a:rPr lang="en-GB" dirty="0" err="1"/>
              <a:t>gwreiddiau</a:t>
            </a:r>
            <a:r>
              <a:rPr lang="en-GB" dirty="0"/>
              <a:t>’. Pan </a:t>
            </a:r>
            <a:r>
              <a:rPr lang="en-GB" dirty="0" err="1"/>
              <a:t>fydd</a:t>
            </a:r>
            <a:r>
              <a:rPr lang="en-GB" dirty="0"/>
              <a:t> y </a:t>
            </a:r>
            <a:r>
              <a:rPr lang="en-GB" dirty="0" err="1"/>
              <a:t>gwiriadau’n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bod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cyrraedd</a:t>
            </a:r>
            <a:r>
              <a:rPr lang="en-GB" dirty="0"/>
              <a:t> </a:t>
            </a:r>
            <a:r>
              <a:rPr lang="en-GB" dirty="0" err="1"/>
              <a:t>lefel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o </a:t>
            </a:r>
            <a:r>
              <a:rPr lang="en-GB" dirty="0" err="1"/>
              <a:t>gwsg</a:t>
            </a:r>
            <a:r>
              <a:rPr lang="en-GB" dirty="0"/>
              <a:t>, </a:t>
            </a:r>
            <a:r>
              <a:rPr lang="en-GB" dirty="0" err="1"/>
              <a:t>fe</a:t>
            </a:r>
            <a:r>
              <a:rPr lang="en-GB" dirty="0"/>
              <a:t> </a:t>
            </a:r>
            <a:r>
              <a:rPr lang="en-GB" dirty="0" err="1"/>
              <a:t>ellir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codi. </a:t>
            </a:r>
            <a:r>
              <a:rPr lang="en-GB" dirty="0" err="1"/>
              <a:t>Yna</a:t>
            </a:r>
            <a:r>
              <a:rPr lang="en-GB" dirty="0"/>
              <a:t>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derbyn</a:t>
            </a:r>
            <a:r>
              <a:rPr lang="en-GB" dirty="0"/>
              <a:t> </a:t>
            </a:r>
            <a:r>
              <a:rPr lang="en-GB" dirty="0" err="1"/>
              <a:t>gradd</a:t>
            </a:r>
            <a:r>
              <a:rPr lang="en-GB" dirty="0"/>
              <a:t> (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gwaethaf</a:t>
            </a:r>
            <a:r>
              <a:rPr lang="en-GB" dirty="0"/>
              <a:t>),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cyfri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fagiau</a:t>
            </a:r>
            <a:r>
              <a:rPr lang="en-GB" dirty="0"/>
              <a:t> ac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barod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fynd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goedwig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yn </a:t>
            </a:r>
            <a:r>
              <a:rPr lang="en-GB" dirty="0" err="1"/>
              <a:t>cyrraedd</a:t>
            </a:r>
            <a:r>
              <a:rPr lang="en-GB" dirty="0"/>
              <a:t> y </a:t>
            </a:r>
            <a:r>
              <a:rPr lang="en-GB" dirty="0" err="1"/>
              <a:t>safon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yn </a:t>
            </a:r>
            <a:r>
              <a:rPr lang="en-GB" dirty="0" err="1"/>
              <a:t>rhy</a:t>
            </a:r>
            <a:r>
              <a:rPr lang="en-GB" dirty="0"/>
              <a:t> </a:t>
            </a:r>
            <a:r>
              <a:rPr lang="en-GB" dirty="0" err="1"/>
              <a:t>fach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blwyddyn</a:t>
            </a:r>
            <a:r>
              <a:rPr lang="en-GB" dirty="0"/>
              <a:t> o </a:t>
            </a:r>
            <a:r>
              <a:rPr lang="en-GB" dirty="0" err="1"/>
              <a:t>dwf</a:t>
            </a:r>
            <a:r>
              <a:rPr lang="en-GB" dirty="0"/>
              <a:t>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cadw</a:t>
            </a:r>
            <a:r>
              <a:rPr lang="en-GB" dirty="0"/>
              <a:t> </a:t>
            </a:r>
            <a:r>
              <a:rPr lang="en-GB" dirty="0" err="1"/>
              <a:t>ynghwsg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yn y </a:t>
            </a:r>
            <a:r>
              <a:rPr lang="en-GB" dirty="0" err="1"/>
              <a:t>storfa</a:t>
            </a:r>
            <a:r>
              <a:rPr lang="en-GB" dirty="0"/>
              <a:t> </a:t>
            </a:r>
            <a:r>
              <a:rPr lang="en-GB" dirty="0" err="1"/>
              <a:t>oer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allan</a:t>
            </a:r>
            <a:r>
              <a:rPr lang="en-GB" dirty="0"/>
              <a:t> </a:t>
            </a:r>
            <a:r>
              <a:rPr lang="en-GB" dirty="0" err="1"/>
              <a:t>eto</a:t>
            </a:r>
            <a:r>
              <a:rPr lang="en-GB" dirty="0"/>
              <a:t> yn y </a:t>
            </a:r>
            <a:r>
              <a:rPr lang="en-GB" dirty="0" err="1"/>
              <a:t>gwanwyn</a:t>
            </a:r>
            <a:r>
              <a:rPr lang="en-GB" dirty="0"/>
              <a:t>.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wedyn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coedwig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hail </a:t>
            </a:r>
            <a:r>
              <a:rPr lang="en-GB" dirty="0" err="1"/>
              <a:t>flwyddyn</a:t>
            </a:r>
            <a:r>
              <a:rPr lang="en-GB" dirty="0"/>
              <a:t> yn y </a:t>
            </a:r>
            <a:r>
              <a:rPr lang="en-GB" dirty="0" err="1"/>
              <a:t>feithrinfa</a:t>
            </a:r>
            <a:r>
              <a:rPr lang="en-GB" dirty="0"/>
              <a:t>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354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240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Ydych</a:t>
            </a:r>
            <a:r>
              <a:rPr lang="en-GB" dirty="0"/>
              <a:t> chi </a:t>
            </a:r>
            <a:r>
              <a:rPr lang="en-GB" dirty="0" err="1"/>
              <a:t>eisiau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am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Derw</a:t>
            </a:r>
            <a:r>
              <a:rPr lang="en-GB" dirty="0"/>
              <a:t>? </a:t>
            </a:r>
            <a:r>
              <a:rPr lang="en-GB" dirty="0" err="1"/>
              <a:t>Ydych</a:t>
            </a:r>
            <a:r>
              <a:rPr lang="en-GB" dirty="0"/>
              <a:t> chi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ysbrydoli</a:t>
            </a:r>
            <a:r>
              <a:rPr lang="en-GB" dirty="0"/>
              <a:t> i </a:t>
            </a:r>
            <a:r>
              <a:rPr lang="en-GB" dirty="0" err="1"/>
              <a:t>geisio</a:t>
            </a:r>
            <a:r>
              <a:rPr lang="en-GB" dirty="0"/>
              <a:t>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hun</a:t>
            </a:r>
            <a:r>
              <a:rPr lang="en-GB" dirty="0"/>
              <a:t> yn </a:t>
            </a:r>
            <a:r>
              <a:rPr lang="en-GB" dirty="0" err="1"/>
              <a:t>goed</a:t>
            </a:r>
            <a:r>
              <a:rPr lang="en-GB" dirty="0"/>
              <a:t>? </a:t>
            </a:r>
            <a:r>
              <a:rPr lang="en-GB" dirty="0" err="1"/>
              <a:t>Gwiriwch</a:t>
            </a:r>
            <a:r>
              <a:rPr lang="en-GB" dirty="0"/>
              <a:t> y </a:t>
            </a:r>
            <a:r>
              <a:rPr lang="en-GB" dirty="0" err="1"/>
              <a:t>dudalen</a:t>
            </a:r>
            <a:r>
              <a:rPr lang="en-GB" dirty="0"/>
              <a:t> ‘</a:t>
            </a:r>
            <a:r>
              <a:rPr lang="en-GB" dirty="0" err="1"/>
              <a:t>Coed</a:t>
            </a:r>
            <a:r>
              <a:rPr lang="en-GB" dirty="0"/>
              <a:t> a </a:t>
            </a:r>
            <a:r>
              <a:rPr lang="en-GB" dirty="0" err="1"/>
              <a:t>Choetiroedd</a:t>
            </a:r>
            <a:r>
              <a:rPr lang="en-GB" dirty="0"/>
              <a:t>’ </a:t>
            </a:r>
            <a:r>
              <a:rPr lang="en-GB" dirty="0" err="1"/>
              <a:t>i</a:t>
            </a:r>
            <a:r>
              <a:rPr lang="en-GB" dirty="0"/>
              <a:t> weld </a:t>
            </a:r>
            <a:r>
              <a:rPr lang="en-GB" dirty="0" err="1"/>
              <a:t>ein</a:t>
            </a:r>
            <a:r>
              <a:rPr lang="en-GB" dirty="0"/>
              <a:t> PowerPoint ‘</a:t>
            </a:r>
            <a:r>
              <a:rPr lang="en-GB" b="1" dirty="0" err="1"/>
              <a:t>Canolbwyntio</a:t>
            </a:r>
            <a:r>
              <a:rPr lang="en-GB" b="1" dirty="0"/>
              <a:t> </a:t>
            </a:r>
            <a:r>
              <a:rPr lang="en-GB" b="1" dirty="0" err="1"/>
              <a:t>ar</a:t>
            </a:r>
            <a:r>
              <a:rPr lang="en-GB" b="1" dirty="0"/>
              <a:t> </a:t>
            </a:r>
            <a:r>
              <a:rPr lang="en-GB" b="1" dirty="0" err="1"/>
              <a:t>Goed</a:t>
            </a:r>
            <a:r>
              <a:rPr lang="en-GB" b="1" dirty="0"/>
              <a:t> </a:t>
            </a:r>
            <a:r>
              <a:rPr lang="en-GB" b="1" dirty="0" err="1"/>
              <a:t>Derw</a:t>
            </a:r>
            <a:r>
              <a:rPr lang="en-GB" b="1" dirty="0"/>
              <a:t>’, </a:t>
            </a:r>
            <a:r>
              <a:rPr lang="en-GB" b="1" dirty="0" err="1"/>
              <a:t>Sut</a:t>
            </a:r>
            <a:r>
              <a:rPr lang="en-GB" b="1" dirty="0"/>
              <a:t> </a:t>
            </a:r>
            <a:r>
              <a:rPr lang="en-GB" b="1" dirty="0" err="1"/>
              <a:t>mae</a:t>
            </a:r>
            <a:r>
              <a:rPr lang="en-GB" b="1" dirty="0"/>
              <a:t> </a:t>
            </a:r>
            <a:r>
              <a:rPr lang="en-GB" b="1" dirty="0" err="1"/>
              <a:t>tyfu</a:t>
            </a:r>
            <a:r>
              <a:rPr lang="en-GB" b="1" dirty="0"/>
              <a:t> </a:t>
            </a:r>
            <a:r>
              <a:rPr lang="en-GB" b="1" dirty="0" err="1"/>
              <a:t>mesen</a:t>
            </a:r>
            <a:r>
              <a:rPr lang="en-GB" dirty="0"/>
              <a:t> (</a:t>
            </a:r>
            <a:r>
              <a:rPr lang="en-GB" dirty="0" err="1"/>
              <a:t>nodyn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) a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>
                <a:hlinkClick r:id="rId3"/>
              </a:rPr>
              <a:t>https://bit.ly/2RSomQ1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195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81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22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 fontAlgn="t">
              <a:defRPr/>
            </a:pPr>
            <a:r>
              <a:rPr lang="en-GB" b="1" dirty="0"/>
              <a:t>Pam </a:t>
            </a:r>
            <a:r>
              <a:rPr lang="en-GB" b="1" dirty="0" err="1"/>
              <a:t>plannu</a:t>
            </a:r>
            <a:r>
              <a:rPr lang="en-GB" b="1" dirty="0"/>
              <a:t> </a:t>
            </a:r>
            <a:r>
              <a:rPr lang="en-GB" b="1" dirty="0" err="1"/>
              <a:t>coed</a:t>
            </a:r>
            <a:r>
              <a:rPr lang="en-GB" b="1" dirty="0"/>
              <a:t> </a:t>
            </a:r>
            <a:r>
              <a:rPr lang="en-GB" b="1" dirty="0" err="1"/>
              <a:t>brodorol</a:t>
            </a:r>
            <a:r>
              <a:rPr lang="en-GB" b="1" dirty="0"/>
              <a:t>, o </a:t>
            </a:r>
            <a:r>
              <a:rPr lang="en-GB" b="1" dirty="0" err="1"/>
              <a:t>darddle</a:t>
            </a:r>
            <a:r>
              <a:rPr lang="en-GB" b="1" dirty="0"/>
              <a:t> </a:t>
            </a:r>
            <a:r>
              <a:rPr lang="en-GB" b="1" dirty="0" err="1"/>
              <a:t>lleol</a:t>
            </a:r>
            <a:r>
              <a:rPr lang="en-GB" b="1" dirty="0"/>
              <a:t>? </a:t>
            </a:r>
            <a:endParaRPr lang="en-GB" dirty="0"/>
          </a:p>
          <a:p>
            <a:pPr defTabSz="914385" fontAlgn="t">
              <a:defRPr/>
            </a:pPr>
            <a:endParaRPr lang="en-GB" b="1" dirty="0"/>
          </a:p>
          <a:p>
            <a:pPr defTabSz="914385" fontAlgn="t">
              <a:defRPr/>
            </a:pPr>
            <a:r>
              <a:rPr lang="en-GB" b="1" dirty="0" err="1"/>
              <a:t>Coed</a:t>
            </a:r>
            <a:r>
              <a:rPr lang="en-GB" b="1" dirty="0"/>
              <a:t> </a:t>
            </a:r>
            <a:r>
              <a:rPr lang="en-GB" b="1" dirty="0" err="1"/>
              <a:t>brodorol</a:t>
            </a:r>
            <a:r>
              <a:rPr lang="en-GB" b="1" dirty="0"/>
              <a:t> </a:t>
            </a:r>
            <a:r>
              <a:rPr lang="en-GB" dirty="0"/>
              <a:t>-  </a:t>
            </a:r>
            <a:r>
              <a:rPr lang="en-GB" dirty="0" err="1"/>
              <a:t>Mae’r</a:t>
            </a:r>
            <a:r>
              <a:rPr lang="en-GB" dirty="0"/>
              <a:t> term </a:t>
            </a:r>
            <a:r>
              <a:rPr lang="en-GB" dirty="0" err="1"/>
              <a:t>brodorol</a:t>
            </a:r>
            <a:r>
              <a:rPr lang="en-GB" dirty="0"/>
              <a:t>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ar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rywogaethau</a:t>
            </a:r>
            <a:r>
              <a:rPr lang="en-GB" dirty="0"/>
              <a:t> </a:t>
            </a:r>
            <a:r>
              <a:rPr lang="en-GB" dirty="0" err="1"/>
              <a:t>fyddai’n</a:t>
            </a:r>
            <a:r>
              <a:rPr lang="en-GB" dirty="0"/>
              <a:t> </a:t>
            </a:r>
            <a:r>
              <a:rPr lang="en-GB" dirty="0" err="1"/>
              <a:t>byw</a:t>
            </a:r>
            <a:r>
              <a:rPr lang="en-GB" dirty="0"/>
              <a:t> ac yn </a:t>
            </a:r>
            <a:r>
              <a:rPr lang="en-GB" dirty="0" err="1"/>
              <a:t>tyfu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Mhrydain</a:t>
            </a:r>
            <a:r>
              <a:rPr lang="en-GB" dirty="0"/>
              <a:t> –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cludo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Brydain</a:t>
            </a:r>
            <a:r>
              <a:rPr lang="en-GB" dirty="0"/>
              <a:t> </a:t>
            </a:r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fwriad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cyflwyno</a:t>
            </a:r>
            <a:r>
              <a:rPr lang="en-GB" dirty="0"/>
              <a:t> ar </a:t>
            </a:r>
            <a:r>
              <a:rPr lang="en-GB" dirty="0" err="1"/>
              <a:t>ddamwain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ddyn</a:t>
            </a:r>
            <a:r>
              <a:rPr lang="en-GB" dirty="0"/>
              <a:t>.. Mae </a:t>
            </a:r>
            <a:r>
              <a:rPr lang="en-GB" dirty="0" err="1"/>
              <a:t>coed</a:t>
            </a:r>
            <a:r>
              <a:rPr lang="en-GB" dirty="0"/>
              <a:t> a </a:t>
            </a:r>
            <a:r>
              <a:rPr lang="en-GB" dirty="0" err="1"/>
              <a:t>llwyni</a:t>
            </a:r>
            <a:r>
              <a:rPr lang="en-GB" dirty="0"/>
              <a:t> </a:t>
            </a:r>
            <a:r>
              <a:rPr lang="en-GB" dirty="0" err="1"/>
              <a:t>brodorol</a:t>
            </a:r>
            <a:r>
              <a:rPr lang="en-GB" dirty="0"/>
              <a:t> yn </a:t>
            </a:r>
            <a:r>
              <a:rPr lang="en-GB" dirty="0" err="1"/>
              <a:t>cynnal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ehangach</a:t>
            </a:r>
            <a:r>
              <a:rPr lang="en-GB" dirty="0"/>
              <a:t> o </a:t>
            </a:r>
            <a:r>
              <a:rPr lang="en-GB" dirty="0" err="1"/>
              <a:t>blanhigion</a:t>
            </a:r>
            <a:r>
              <a:rPr lang="en-GB" dirty="0"/>
              <a:t> ac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rhywogaethau</a:t>
            </a:r>
            <a:r>
              <a:rPr lang="en-GB" dirty="0"/>
              <a:t> </a:t>
            </a:r>
            <a:r>
              <a:rPr lang="en-GB" dirty="0" err="1"/>
              <a:t>anfrodorol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cyflwyno</a:t>
            </a:r>
            <a:r>
              <a:rPr lang="en-GB" dirty="0"/>
              <a:t>, ac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tebygol</a:t>
            </a:r>
            <a:r>
              <a:rPr lang="en-GB" dirty="0"/>
              <a:t> o </a:t>
            </a:r>
            <a:r>
              <a:rPr lang="en-GB" dirty="0" err="1"/>
              <a:t>oroesi</a:t>
            </a:r>
            <a:r>
              <a:rPr lang="en-GB" dirty="0"/>
              <a:t> a </a:t>
            </a:r>
            <a:r>
              <a:rPr lang="en-GB" dirty="0" err="1"/>
              <a:t>ffynnu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rhywogaethau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cyflwyno</a:t>
            </a:r>
            <a:r>
              <a:rPr lang="en-GB" dirty="0"/>
              <a:t>. </a:t>
            </a:r>
          </a:p>
          <a:p>
            <a:pPr defTabSz="914385" fontAlgn="t">
              <a:defRPr/>
            </a:pPr>
            <a:endParaRPr lang="en-GB" dirty="0"/>
          </a:p>
          <a:p>
            <a:pPr defTabSz="914385" fontAlgn="t">
              <a:defRPr/>
            </a:pPr>
            <a:r>
              <a:rPr lang="en-GB" b="1" dirty="0" err="1"/>
              <a:t>Coed</a:t>
            </a:r>
            <a:r>
              <a:rPr lang="en-GB" b="1" dirty="0"/>
              <a:t> </a:t>
            </a:r>
            <a:r>
              <a:rPr lang="en-GB" b="1" dirty="0" err="1"/>
              <a:t>anfrodorol</a:t>
            </a:r>
            <a:r>
              <a:rPr lang="en-GB" dirty="0"/>
              <a:t> – </a:t>
            </a:r>
            <a:r>
              <a:rPr lang="en-GB" dirty="0" err="1"/>
              <a:t>rhywogaethau</a:t>
            </a:r>
            <a:r>
              <a:rPr lang="en-GB" dirty="0"/>
              <a:t> </a:t>
            </a:r>
            <a:r>
              <a:rPr lang="en-GB" dirty="0" err="1"/>
              <a:t>anfrodorol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rywogaethau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cyflwyno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DU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ddyn</a:t>
            </a:r>
            <a:r>
              <a:rPr lang="en-GB" dirty="0"/>
              <a:t>, </a:t>
            </a:r>
            <a:r>
              <a:rPr lang="en-GB" dirty="0" err="1"/>
              <a:t>naill</a:t>
            </a:r>
            <a:r>
              <a:rPr lang="en-GB" dirty="0"/>
              <a:t> </a:t>
            </a:r>
            <a:r>
              <a:rPr lang="en-GB" dirty="0" err="1"/>
              <a:t>ai’n</a:t>
            </a:r>
            <a:r>
              <a:rPr lang="en-GB" dirty="0"/>
              <a:t> </a:t>
            </a:r>
            <a:r>
              <a:rPr lang="en-GB" dirty="0" err="1"/>
              <a:t>fwriadol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ddamweiniol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fyddent</a:t>
            </a:r>
            <a:r>
              <a:rPr lang="en-GB" dirty="0"/>
              <a:t> yn </a:t>
            </a:r>
            <a:r>
              <a:rPr lang="en-GB" dirty="0" err="1"/>
              <a:t>byw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 yn </a:t>
            </a:r>
            <a:r>
              <a:rPr lang="en-GB" dirty="0" err="1"/>
              <a:t>naturiol</a:t>
            </a:r>
            <a:r>
              <a:rPr lang="en-GB" dirty="0"/>
              <a:t> </a:t>
            </a:r>
            <a:r>
              <a:rPr lang="en-GB" dirty="0" err="1"/>
              <a:t>e.e.</a:t>
            </a:r>
            <a:r>
              <a:rPr lang="en-GB" dirty="0"/>
              <a:t> </a:t>
            </a:r>
            <a:r>
              <a:rPr lang="en-GB" dirty="0" err="1"/>
              <a:t>cedrwydd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ewcalyptws</a:t>
            </a:r>
            <a:r>
              <a:rPr lang="en-GB" dirty="0"/>
              <a:t>. </a:t>
            </a:r>
          </a:p>
          <a:p>
            <a:pPr defTabSz="914385" fontAlgn="t">
              <a:defRPr/>
            </a:pPr>
            <a:endParaRPr lang="en-GB" dirty="0"/>
          </a:p>
          <a:p>
            <a:pPr defTabSz="914385" fontAlgn="t">
              <a:defRPr/>
            </a:pPr>
            <a:r>
              <a:rPr lang="en-GB" dirty="0"/>
              <a:t>Mae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brodorol</a:t>
            </a:r>
            <a:r>
              <a:rPr lang="en-GB" dirty="0"/>
              <a:t>, o </a:t>
            </a:r>
            <a:r>
              <a:rPr lang="en-GB" dirty="0" err="1"/>
              <a:t>darddle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yn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cyfansoddiad</a:t>
            </a:r>
            <a:r>
              <a:rPr lang="en-GB" dirty="0"/>
              <a:t> </a:t>
            </a:r>
            <a:r>
              <a:rPr lang="en-GB" dirty="0" err="1"/>
              <a:t>genetig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yn </a:t>
            </a:r>
            <a:r>
              <a:rPr lang="en-GB" dirty="0" err="1"/>
              <a:t>addasu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o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hinsawdd</a:t>
            </a:r>
            <a:r>
              <a:rPr lang="en-GB" dirty="0"/>
              <a:t> a </a:t>
            </a:r>
            <a:r>
              <a:rPr lang="en-GB" dirty="0" err="1"/>
              <a:t>phridd</a:t>
            </a:r>
            <a:r>
              <a:rPr lang="en-GB" dirty="0"/>
              <a:t> yn y man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tyfu</a:t>
            </a:r>
            <a:r>
              <a:rPr lang="en-GB" dirty="0"/>
              <a:t> – </a:t>
            </a:r>
            <a:r>
              <a:rPr lang="en-GB" dirty="0" err="1"/>
              <a:t>amrywiadau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tymheredd</a:t>
            </a:r>
            <a:r>
              <a:rPr lang="en-GB" dirty="0"/>
              <a:t>, </a:t>
            </a:r>
            <a:r>
              <a:rPr lang="en-GB" dirty="0" err="1"/>
              <a:t>lefelau</a:t>
            </a:r>
            <a:r>
              <a:rPr lang="en-GB" dirty="0"/>
              <a:t> </a:t>
            </a:r>
            <a:r>
              <a:rPr lang="en-GB" dirty="0" err="1"/>
              <a:t>dŵr</a:t>
            </a:r>
            <a:r>
              <a:rPr lang="en-GB" dirty="0"/>
              <a:t> </a:t>
            </a:r>
            <a:r>
              <a:rPr lang="en-GB" dirty="0" err="1"/>
              <a:t>glaw</a:t>
            </a:r>
            <a:r>
              <a:rPr lang="en-GB" dirty="0"/>
              <a:t> a </a:t>
            </a:r>
            <a:r>
              <a:rPr lang="en-GB" dirty="0" err="1"/>
              <a:t>chyflymdra</a:t>
            </a:r>
            <a:r>
              <a:rPr lang="en-GB" dirty="0"/>
              <a:t> </a:t>
            </a:r>
            <a:r>
              <a:rPr lang="en-GB" dirty="0" err="1"/>
              <a:t>gwyntoedd</a:t>
            </a:r>
            <a:r>
              <a:rPr lang="en-GB" dirty="0"/>
              <a:t>. Mae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tarddle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yn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arwain</a:t>
            </a:r>
            <a:r>
              <a:rPr lang="en-GB" dirty="0"/>
              <a:t> at y </a:t>
            </a:r>
            <a:r>
              <a:rPr lang="en-GB" dirty="0" err="1"/>
              <a:t>tyfwr</a:t>
            </a:r>
            <a:r>
              <a:rPr lang="en-GB" dirty="0"/>
              <a:t> yn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chael</a:t>
            </a:r>
            <a:r>
              <a:rPr lang="en-GB" dirty="0"/>
              <a:t> </a:t>
            </a:r>
            <a:r>
              <a:rPr lang="en-GB" dirty="0" err="1"/>
              <a:t>hi’n</a:t>
            </a:r>
            <a:r>
              <a:rPr lang="en-GB" dirty="0"/>
              <a:t> </a:t>
            </a:r>
            <a:r>
              <a:rPr lang="en-GB" dirty="0" err="1"/>
              <a:t>anodd</a:t>
            </a:r>
            <a:r>
              <a:rPr lang="en-GB" dirty="0"/>
              <a:t> </a:t>
            </a:r>
            <a:r>
              <a:rPr lang="en-GB" dirty="0" err="1"/>
              <a:t>sefydlu’r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ac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achosion</a:t>
            </a:r>
            <a:r>
              <a:rPr lang="en-GB" dirty="0"/>
              <a:t>, </a:t>
            </a:r>
            <a:r>
              <a:rPr lang="en-GB" dirty="0" err="1"/>
              <a:t>fethiant</a:t>
            </a:r>
            <a:r>
              <a:rPr lang="en-GB" dirty="0"/>
              <a:t> a </a:t>
            </a:r>
            <a:r>
              <a:rPr lang="en-GB" dirty="0" err="1"/>
              <a:t>marwolaeth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o </a:t>
            </a:r>
            <a:r>
              <a:rPr lang="en-GB" dirty="0" err="1"/>
              <a:t>hadau</a:t>
            </a:r>
            <a:r>
              <a:rPr lang="en-GB" dirty="0"/>
              <a:t> yn ne </a:t>
            </a:r>
            <a:r>
              <a:rPr lang="en-GB" dirty="0" err="1"/>
              <a:t>ddwyrain</a:t>
            </a:r>
            <a:r>
              <a:rPr lang="en-GB" dirty="0"/>
              <a:t> </a:t>
            </a:r>
            <a:r>
              <a:rPr lang="en-GB" dirty="0" err="1"/>
              <a:t>Lloegr</a:t>
            </a:r>
            <a:r>
              <a:rPr lang="en-GB" dirty="0"/>
              <a:t> (</a:t>
            </a:r>
            <a:r>
              <a:rPr lang="en-GB" dirty="0" err="1"/>
              <a:t>tarddle</a:t>
            </a:r>
            <a:r>
              <a:rPr lang="en-GB" dirty="0"/>
              <a:t> ‘40’) </a:t>
            </a:r>
            <a:r>
              <a:rPr lang="en-GB" dirty="0" err="1"/>
              <a:t>ynn</a:t>
            </a:r>
            <a:r>
              <a:rPr lang="en-GB" dirty="0"/>
              <a:t> </a:t>
            </a:r>
            <a:r>
              <a:rPr lang="en-GB" dirty="0" err="1"/>
              <a:t>ngogledd</a:t>
            </a:r>
            <a:r>
              <a:rPr lang="en-GB" dirty="0"/>
              <a:t> yr Alban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farwolaeth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 o </a:t>
            </a:r>
            <a:r>
              <a:rPr lang="en-GB" dirty="0" err="1"/>
              <a:t>hinsawdd</a:t>
            </a:r>
            <a:r>
              <a:rPr lang="en-GB" dirty="0"/>
              <a:t> </a:t>
            </a:r>
            <a:r>
              <a:rPr lang="en-GB" dirty="0" err="1"/>
              <a:t>gynhesach</a:t>
            </a:r>
            <a:r>
              <a:rPr lang="en-GB" dirty="0"/>
              <a:t> ac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fyddent</a:t>
            </a:r>
            <a:r>
              <a:rPr lang="en-GB" dirty="0"/>
              <a:t> yn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addasu</a:t>
            </a:r>
            <a:r>
              <a:rPr lang="en-GB" dirty="0"/>
              <a:t> a </a:t>
            </a:r>
            <a:r>
              <a:rPr lang="en-GB" dirty="0" err="1"/>
              <a:t>goroesi</a:t>
            </a:r>
            <a:r>
              <a:rPr lang="en-GB" dirty="0"/>
              <a:t> yn yr </a:t>
            </a:r>
            <a:r>
              <a:rPr lang="en-GB" dirty="0" err="1"/>
              <a:t>hinsawdd</a:t>
            </a:r>
            <a:r>
              <a:rPr lang="en-GB" dirty="0"/>
              <a:t> </a:t>
            </a:r>
            <a:r>
              <a:rPr lang="en-GB" dirty="0" err="1"/>
              <a:t>oerach</a:t>
            </a:r>
            <a:r>
              <a:rPr lang="en-GB" dirty="0"/>
              <a:t>. </a:t>
            </a:r>
          </a:p>
          <a:p>
            <a:pPr defTabSz="914385" fontAlgn="t">
              <a:defRPr/>
            </a:pPr>
            <a:endParaRPr lang="en-GB" dirty="0"/>
          </a:p>
          <a:p>
            <a:pPr defTabSz="914385" fontAlgn="t">
              <a:defRPr/>
            </a:pPr>
            <a:r>
              <a:rPr lang="en-GB" dirty="0"/>
              <a:t>Gan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pryder</a:t>
            </a:r>
            <a:r>
              <a:rPr lang="en-GB" dirty="0"/>
              <a:t> </a:t>
            </a:r>
            <a:r>
              <a:rPr lang="en-GB" dirty="0" err="1"/>
              <a:t>cynyddol</a:t>
            </a:r>
            <a:r>
              <a:rPr lang="en-GB" dirty="0"/>
              <a:t> am </a:t>
            </a:r>
            <a:r>
              <a:rPr lang="en-GB" dirty="0" err="1"/>
              <a:t>bla</a:t>
            </a:r>
            <a:r>
              <a:rPr lang="en-GB" dirty="0"/>
              <a:t> a </a:t>
            </a:r>
            <a:r>
              <a:rPr lang="en-GB" dirty="0" err="1"/>
              <a:t>chlefydau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a </a:t>
            </a:r>
            <a:r>
              <a:rPr lang="en-GB" dirty="0" err="1"/>
              <a:t>datblygiad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hinsawdd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rheolwyr</a:t>
            </a:r>
            <a:r>
              <a:rPr lang="en-GB" dirty="0"/>
              <a:t> </a:t>
            </a:r>
            <a:r>
              <a:rPr lang="en-GB" dirty="0" err="1"/>
              <a:t>coetiroedd</a:t>
            </a:r>
            <a:r>
              <a:rPr lang="en-GB" dirty="0"/>
              <a:t> yn </a:t>
            </a:r>
            <a:r>
              <a:rPr lang="en-GB" dirty="0" err="1"/>
              <a:t>ceisio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y </a:t>
            </a:r>
            <a:r>
              <a:rPr lang="en-GB" dirty="0" err="1"/>
              <a:t>coed</a:t>
            </a:r>
            <a:r>
              <a:rPr lang="en-GB" dirty="0"/>
              <a:t> y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wydn</a:t>
            </a:r>
            <a:r>
              <a:rPr lang="en-GB" dirty="0"/>
              <a:t> (</a:t>
            </a:r>
            <a:r>
              <a:rPr lang="en-GB" dirty="0" err="1"/>
              <a:t>atalgar</a:t>
            </a:r>
            <a:r>
              <a:rPr lang="en-GB" dirty="0"/>
              <a:t>) a </a:t>
            </a:r>
            <a:r>
              <a:rPr lang="en-GB" dirty="0" err="1"/>
              <a:t>phosibl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glefydau</a:t>
            </a:r>
            <a:r>
              <a:rPr lang="en-GB" dirty="0"/>
              <a:t> ac yn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addasu’n</a:t>
            </a:r>
            <a:r>
              <a:rPr lang="en-GB" dirty="0"/>
              <a:t> </a:t>
            </a:r>
            <a:r>
              <a:rPr lang="en-GB" dirty="0" err="1"/>
              <a:t>dda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hinsawdd</a:t>
            </a:r>
            <a:r>
              <a:rPr lang="en-GB" dirty="0"/>
              <a:t> </a:t>
            </a:r>
            <a:r>
              <a:rPr lang="en-GB" dirty="0" err="1"/>
              <a:t>newidiol</a:t>
            </a:r>
            <a:r>
              <a:rPr lang="en-GB" dirty="0"/>
              <a:t>. Mae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brodorol</a:t>
            </a:r>
            <a:r>
              <a:rPr lang="en-GB" dirty="0"/>
              <a:t> o </a:t>
            </a:r>
            <a:r>
              <a:rPr lang="en-GB" dirty="0" err="1"/>
              <a:t>darddle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yn </a:t>
            </a:r>
            <a:r>
              <a:rPr lang="en-GB" dirty="0" err="1"/>
              <a:t>rhoi’r</a:t>
            </a:r>
            <a:r>
              <a:rPr lang="en-GB" dirty="0"/>
              <a:t> </a:t>
            </a:r>
            <a:r>
              <a:rPr lang="en-GB" dirty="0" err="1"/>
              <a:t>cyfle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o </a:t>
            </a:r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. </a:t>
            </a:r>
          </a:p>
          <a:p>
            <a:pPr defTabSz="914385" fontAlgn="t">
              <a:defRPr/>
            </a:pPr>
            <a:endParaRPr lang="en-GB" dirty="0"/>
          </a:p>
          <a:p>
            <a:pPr defTabSz="914385" fontAlgn="t">
              <a:defRPr/>
            </a:pPr>
            <a:r>
              <a:rPr lang="en-GB" dirty="0"/>
              <a:t>Mae </a:t>
            </a:r>
            <a:r>
              <a:rPr lang="en-GB" dirty="0" err="1"/>
              <a:t>mewnforio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o </a:t>
            </a:r>
            <a:r>
              <a:rPr lang="en-GB" dirty="0" err="1"/>
              <a:t>dramor</a:t>
            </a:r>
            <a:r>
              <a:rPr lang="en-GB" dirty="0"/>
              <a:t> yn </a:t>
            </a:r>
            <a:r>
              <a:rPr lang="en-GB" dirty="0" err="1"/>
              <a:t>cynyddu</a:t>
            </a:r>
            <a:r>
              <a:rPr lang="en-GB" dirty="0"/>
              <a:t> </a:t>
            </a:r>
            <a:r>
              <a:rPr lang="en-GB" dirty="0" err="1"/>
              <a:t>peryglon</a:t>
            </a:r>
            <a:r>
              <a:rPr lang="en-GB" dirty="0"/>
              <a:t> o </a:t>
            </a:r>
            <a:r>
              <a:rPr lang="en-GB" dirty="0" err="1"/>
              <a:t>fioddiogelwch</a:t>
            </a:r>
            <a:r>
              <a:rPr lang="en-GB" dirty="0"/>
              <a:t> (</a:t>
            </a:r>
            <a:r>
              <a:rPr lang="en-GB" dirty="0" err="1"/>
              <a:t>perygl</a:t>
            </a:r>
            <a:r>
              <a:rPr lang="en-GB" dirty="0"/>
              <a:t> </a:t>
            </a:r>
            <a:r>
              <a:rPr lang="en-GB" dirty="0" err="1"/>
              <a:t>lledaenu</a:t>
            </a:r>
            <a:r>
              <a:rPr lang="en-GB" dirty="0"/>
              <a:t> </a:t>
            </a:r>
            <a:r>
              <a:rPr lang="en-GB" dirty="0" err="1"/>
              <a:t>clefydau</a:t>
            </a:r>
            <a:r>
              <a:rPr lang="en-GB" dirty="0"/>
              <a:t> </a:t>
            </a:r>
            <a:r>
              <a:rPr lang="en-GB" dirty="0" err="1"/>
              <a:t>heintus</a:t>
            </a:r>
            <a:r>
              <a:rPr lang="en-GB" dirty="0"/>
              <a:t>) –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r>
              <a:rPr lang="en-GB" dirty="0"/>
              <a:t>, y </a:t>
            </a:r>
            <a:r>
              <a:rPr lang="en-GB" dirty="0" err="1"/>
              <a:t>daeth</a:t>
            </a:r>
            <a:r>
              <a:rPr lang="en-GB" dirty="0"/>
              <a:t> y </a:t>
            </a:r>
            <a:r>
              <a:rPr lang="en-GB" dirty="0" err="1"/>
              <a:t>ffwng</a:t>
            </a:r>
            <a:r>
              <a:rPr lang="en-GB" dirty="0"/>
              <a:t> </a:t>
            </a:r>
            <a:r>
              <a:rPr lang="en-GB" dirty="0" err="1"/>
              <a:t>coeden</a:t>
            </a:r>
            <a:r>
              <a:rPr lang="en-GB" dirty="0"/>
              <a:t> Ash Dieback (</a:t>
            </a:r>
            <a:r>
              <a:rPr lang="en-GB" dirty="0" err="1"/>
              <a:t>Chalara</a:t>
            </a:r>
            <a:r>
              <a:rPr lang="en-GB" dirty="0"/>
              <a:t> </a:t>
            </a:r>
            <a:r>
              <a:rPr lang="en-GB" dirty="0" err="1"/>
              <a:t>fraxinea</a:t>
            </a:r>
            <a:r>
              <a:rPr lang="en-GB" dirty="0"/>
              <a:t>) </a:t>
            </a:r>
            <a:r>
              <a:rPr lang="en-GB" dirty="0" err="1"/>
              <a:t>i’r</a:t>
            </a:r>
            <a:r>
              <a:rPr lang="en-GB" dirty="0"/>
              <a:t> DU ar </a:t>
            </a:r>
            <a:r>
              <a:rPr lang="en-GB" dirty="0" err="1"/>
              <a:t>goed</a:t>
            </a:r>
            <a:r>
              <a:rPr lang="en-GB" dirty="0"/>
              <a:t> a </a:t>
            </a:r>
            <a:r>
              <a:rPr lang="en-GB" dirty="0" err="1"/>
              <a:t>fewnforiwyd</a:t>
            </a:r>
            <a:r>
              <a:rPr lang="en-GB" dirty="0"/>
              <a:t> o </a:t>
            </a:r>
            <a:r>
              <a:rPr lang="en-GB" dirty="0" err="1"/>
              <a:t>Ewrop</a:t>
            </a:r>
            <a:r>
              <a:rPr lang="en-GB" dirty="0"/>
              <a:t>. </a:t>
            </a:r>
          </a:p>
          <a:p>
            <a:pPr fontAlgn="t"/>
            <a:endParaRPr lang="en-GB" dirty="0"/>
          </a:p>
          <a:p>
            <a:pPr fontAlgn="t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62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449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06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GB" dirty="0" err="1"/>
              <a:t>Hedyn</a:t>
            </a:r>
            <a:r>
              <a:rPr lang="en-GB" dirty="0"/>
              <a:t> y </a:t>
            </a:r>
            <a:r>
              <a:rPr lang="en-GB" dirty="0" err="1"/>
              <a:t>dderwen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aeddfedu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fesen</a:t>
            </a:r>
            <a:r>
              <a:rPr lang="en-GB" dirty="0"/>
              <a:t> ac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edrych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ŵy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cwpan</a:t>
            </a:r>
            <a:r>
              <a:rPr lang="en-GB" dirty="0"/>
              <a:t>. Mae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yn </a:t>
            </a:r>
            <a:r>
              <a:rPr lang="en-GB" dirty="0" err="1"/>
              <a:t>wyrdd</a:t>
            </a:r>
            <a:r>
              <a:rPr lang="en-GB" dirty="0"/>
              <a:t> ac yn </a:t>
            </a:r>
            <a:r>
              <a:rPr lang="en-GB" dirty="0" err="1"/>
              <a:t>troi’n</a:t>
            </a:r>
            <a:r>
              <a:rPr lang="en-GB" dirty="0"/>
              <a:t> frown pan </a:t>
            </a:r>
            <a:r>
              <a:rPr lang="en-GB" dirty="0" err="1"/>
              <a:t>fyddant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aeddfedu’n</a:t>
            </a:r>
            <a:r>
              <a:rPr lang="en-GB" dirty="0"/>
              <a:t> </a:t>
            </a:r>
            <a:r>
              <a:rPr lang="en-GB" dirty="0" err="1"/>
              <a:t>llawn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pPr defTabSz="914385">
              <a:defRPr/>
            </a:pPr>
            <a:r>
              <a:rPr lang="en-GB" dirty="0"/>
              <a:t>Mae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hadau</a:t>
            </a:r>
            <a:r>
              <a:rPr lang="en-GB" dirty="0"/>
              <a:t> </a:t>
            </a:r>
            <a:r>
              <a:rPr lang="en-GB" dirty="0" err="1"/>
              <a:t>trwm</a:t>
            </a:r>
            <a:r>
              <a:rPr lang="en-GB" dirty="0"/>
              <a:t> ac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ganddyn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storau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 o </a:t>
            </a:r>
            <a:r>
              <a:rPr lang="en-GB" dirty="0" err="1"/>
              <a:t>egni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galluogi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dreulio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yn </a:t>
            </a:r>
            <a:r>
              <a:rPr lang="en-GB" dirty="0" err="1"/>
              <a:t>sefydlu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hunain</a:t>
            </a:r>
            <a:r>
              <a:rPr lang="en-GB" dirty="0"/>
              <a:t> yn </a:t>
            </a:r>
            <a:r>
              <a:rPr lang="en-GB" dirty="0" err="1"/>
              <a:t>dda</a:t>
            </a:r>
            <a:r>
              <a:rPr lang="en-GB" dirty="0"/>
              <a:t> ac yn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cyfle</a:t>
            </a:r>
            <a:r>
              <a:rPr lang="en-GB" dirty="0"/>
              <a:t> </a:t>
            </a:r>
            <a:r>
              <a:rPr lang="en-GB" dirty="0" err="1"/>
              <a:t>gwell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oroesi</a:t>
            </a:r>
            <a:r>
              <a:rPr lang="en-GB" dirty="0"/>
              <a:t> </a:t>
            </a:r>
            <a:r>
              <a:rPr lang="en-GB" dirty="0" err="1"/>
              <a:t>nes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yn </a:t>
            </a:r>
            <a:r>
              <a:rPr lang="en-GB" dirty="0" err="1"/>
              <a:t>aeddfedu</a:t>
            </a:r>
            <a:r>
              <a:rPr lang="en-GB" dirty="0"/>
              <a:t>.  Mae </a:t>
            </a:r>
            <a:r>
              <a:rPr lang="en-GB" dirty="0" err="1"/>
              <a:t>maint</a:t>
            </a:r>
            <a:r>
              <a:rPr lang="en-GB" dirty="0"/>
              <a:t> yn </a:t>
            </a:r>
            <a:r>
              <a:rPr lang="en-GB" dirty="0" err="1"/>
              <a:t>bwysig</a:t>
            </a:r>
            <a:r>
              <a:rPr lang="en-GB" dirty="0"/>
              <a:t>; </a:t>
            </a:r>
            <a:r>
              <a:rPr lang="en-GB" dirty="0" err="1"/>
              <a:t>credir</a:t>
            </a:r>
            <a:r>
              <a:rPr lang="en-GB" dirty="0"/>
              <a:t> bod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 yn </a:t>
            </a:r>
            <a:r>
              <a:rPr lang="en-GB" dirty="0" err="1"/>
              <a:t>arwain</a:t>
            </a:r>
            <a:r>
              <a:rPr lang="en-GB" dirty="0"/>
              <a:t> at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faint, </a:t>
            </a:r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debygol</a:t>
            </a:r>
            <a:r>
              <a:rPr lang="en-GB" dirty="0"/>
              <a:t> o </a:t>
            </a:r>
            <a:r>
              <a:rPr lang="en-GB" dirty="0" err="1"/>
              <a:t>fod</a:t>
            </a:r>
            <a:r>
              <a:rPr lang="en-GB" dirty="0"/>
              <a:t> yn </a:t>
            </a:r>
            <a:r>
              <a:rPr lang="en-GB" dirty="0" err="1"/>
              <a:t>fantais</a:t>
            </a:r>
            <a:r>
              <a:rPr lang="en-GB" dirty="0"/>
              <a:t> </a:t>
            </a:r>
            <a:r>
              <a:rPr lang="en-GB" dirty="0" err="1"/>
              <a:t>gystadleuol</a:t>
            </a:r>
            <a:r>
              <a:rPr lang="en-GB" dirty="0"/>
              <a:t> </a:t>
            </a:r>
            <a:r>
              <a:rPr lang="en-GB" dirty="0" err="1"/>
              <a:t>gynnar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cyfraddau</a:t>
            </a:r>
            <a:r>
              <a:rPr lang="en-GB" dirty="0"/>
              <a:t> </a:t>
            </a:r>
            <a:r>
              <a:rPr lang="en-GB" dirty="0" err="1"/>
              <a:t>twf</a:t>
            </a:r>
            <a:r>
              <a:rPr lang="en-GB" dirty="0"/>
              <a:t> yn </a:t>
            </a:r>
            <a:r>
              <a:rPr lang="en-GB" dirty="0" err="1"/>
              <a:t>cydbwyso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aeddfedu</a:t>
            </a:r>
            <a:r>
              <a:rPr lang="en-GB" dirty="0"/>
              <a:t> ac </a:t>
            </a:r>
            <a:r>
              <a:rPr lang="en-GB" dirty="0" err="1"/>
              <a:t>wynebu</a:t>
            </a:r>
            <a:r>
              <a:rPr lang="en-GB" dirty="0"/>
              <a:t> </a:t>
            </a:r>
            <a:r>
              <a:rPr lang="en-GB" dirty="0" err="1"/>
              <a:t>llai</a:t>
            </a:r>
            <a:r>
              <a:rPr lang="en-GB" dirty="0"/>
              <a:t> o </a:t>
            </a:r>
            <a:r>
              <a:rPr lang="en-GB" dirty="0" err="1"/>
              <a:t>bwysau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rhew</a:t>
            </a:r>
            <a:r>
              <a:rPr lang="en-GB" dirty="0"/>
              <a:t>, </a:t>
            </a:r>
            <a:r>
              <a:rPr lang="en-GB" dirty="0" err="1"/>
              <a:t>anifeiliaid</a:t>
            </a:r>
            <a:r>
              <a:rPr lang="en-GB" dirty="0"/>
              <a:t> </a:t>
            </a:r>
            <a:r>
              <a:rPr lang="en-GB" dirty="0" err="1"/>
              <a:t>ysglyfaethus</a:t>
            </a:r>
            <a:r>
              <a:rPr lang="en-GB" dirty="0"/>
              <a:t> a </a:t>
            </a:r>
            <a:r>
              <a:rPr lang="en-GB" dirty="0" err="1"/>
              <a:t>phlanhigion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cystadlu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pPr defTabSz="914385">
              <a:defRPr/>
            </a:pPr>
            <a:r>
              <a:rPr lang="en-GB" dirty="0"/>
              <a:t>Mae </a:t>
            </a:r>
            <a:r>
              <a:rPr lang="en-GB" dirty="0" err="1"/>
              <a:t>dyddiadau</a:t>
            </a:r>
            <a:r>
              <a:rPr lang="en-GB" dirty="0"/>
              <a:t> </a:t>
            </a:r>
            <a:r>
              <a:rPr lang="en-GB" dirty="0" err="1"/>
              <a:t>aeddfedu’n</a:t>
            </a:r>
            <a:r>
              <a:rPr lang="en-GB" dirty="0"/>
              <a:t> </a:t>
            </a:r>
            <a:r>
              <a:rPr lang="en-GB" dirty="0" err="1"/>
              <a:t>amrywio</a:t>
            </a:r>
            <a:r>
              <a:rPr lang="en-GB" dirty="0"/>
              <a:t> o </a:t>
            </a:r>
            <a:r>
              <a:rPr lang="en-GB" dirty="0" err="1"/>
              <a:t>flwyddyn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flwyddyn</a:t>
            </a:r>
            <a:r>
              <a:rPr lang="en-GB" dirty="0"/>
              <a:t> ac o sir </a:t>
            </a:r>
            <a:r>
              <a:rPr lang="en-GB" dirty="0" err="1"/>
              <a:t>i</a:t>
            </a:r>
            <a:r>
              <a:rPr lang="en-GB" dirty="0"/>
              <a:t> sir </a:t>
            </a:r>
            <a:r>
              <a:rPr lang="en-GB" dirty="0" err="1"/>
              <a:t>gymaint</a:t>
            </a:r>
            <a:r>
              <a:rPr lang="en-GB" dirty="0"/>
              <a:t> a </a:t>
            </a:r>
            <a:r>
              <a:rPr lang="en-GB" dirty="0" err="1"/>
              <a:t>thair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bedair</a:t>
            </a:r>
            <a:r>
              <a:rPr lang="en-GB" dirty="0"/>
              <a:t> </a:t>
            </a:r>
            <a:r>
              <a:rPr lang="en-GB" dirty="0" err="1"/>
              <a:t>wythnos</a:t>
            </a:r>
            <a:r>
              <a:rPr lang="en-GB" dirty="0"/>
              <a:t>,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hi’n</a:t>
            </a:r>
            <a:r>
              <a:rPr lang="en-GB" dirty="0"/>
              <a:t> </a:t>
            </a:r>
            <a:r>
              <a:rPr lang="en-GB" dirty="0" err="1"/>
              <a:t>anodd</a:t>
            </a:r>
            <a:r>
              <a:rPr lang="en-GB" dirty="0"/>
              <a:t> </a:t>
            </a:r>
            <a:r>
              <a:rPr lang="en-GB" dirty="0" err="1"/>
              <a:t>cynghori</a:t>
            </a:r>
            <a:r>
              <a:rPr lang="en-GB" dirty="0"/>
              <a:t> </a:t>
            </a:r>
            <a:r>
              <a:rPr lang="en-GB" dirty="0" err="1"/>
              <a:t>ynglŷn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dyddiadau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. </a:t>
            </a:r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dueddol</a:t>
            </a:r>
            <a:r>
              <a:rPr lang="en-GB" dirty="0"/>
              <a:t> o </a:t>
            </a:r>
            <a:r>
              <a:rPr lang="en-GB" dirty="0" err="1"/>
              <a:t>syrthio</a:t>
            </a:r>
            <a:r>
              <a:rPr lang="en-GB" dirty="0"/>
              <a:t> o </a:t>
            </a:r>
            <a:r>
              <a:rPr lang="en-GB" dirty="0" err="1"/>
              <a:t>ddiwedd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Medi</a:t>
            </a:r>
            <a:r>
              <a:rPr lang="en-GB" dirty="0"/>
              <a:t>, yn </a:t>
            </a:r>
            <a:r>
              <a:rPr lang="en-GB" dirty="0" err="1"/>
              <a:t>benodol</a:t>
            </a:r>
            <a:r>
              <a:rPr lang="en-GB" dirty="0"/>
              <a:t> yn </a:t>
            </a:r>
            <a:r>
              <a:rPr lang="en-GB" dirty="0" err="1"/>
              <a:t>ystod</a:t>
            </a:r>
            <a:r>
              <a:rPr lang="en-GB" dirty="0"/>
              <a:t> </a:t>
            </a:r>
            <a:r>
              <a:rPr lang="en-GB" dirty="0" err="1"/>
              <a:t>gwyntoedd</a:t>
            </a:r>
            <a:r>
              <a:rPr lang="en-GB" dirty="0"/>
              <a:t> </a:t>
            </a:r>
            <a:r>
              <a:rPr lang="en-GB" dirty="0" err="1"/>
              <a:t>cryfion</a:t>
            </a:r>
            <a:r>
              <a:rPr lang="en-GB" dirty="0"/>
              <a:t> ac/</a:t>
            </a:r>
            <a:r>
              <a:rPr lang="en-GB" dirty="0" err="1"/>
              <a:t>neu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y </a:t>
            </a:r>
            <a:r>
              <a:rPr lang="en-GB" dirty="0" err="1"/>
              <a:t>rhew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at yr </a:t>
            </a:r>
            <a:r>
              <a:rPr lang="en-GB" dirty="0" err="1"/>
              <a:t>wythnos</a:t>
            </a:r>
            <a:r>
              <a:rPr lang="en-GB" dirty="0"/>
              <a:t> </a:t>
            </a:r>
            <a:r>
              <a:rPr lang="en-GB" dirty="0" err="1"/>
              <a:t>gyntaf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Tachwedd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pPr defTabSz="914385">
              <a:defRPr/>
            </a:pPr>
            <a:r>
              <a:rPr lang="en-GB" dirty="0"/>
              <a:t>Mae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gasglwyr</a:t>
            </a:r>
            <a:r>
              <a:rPr lang="en-GB" dirty="0"/>
              <a:t> </a:t>
            </a:r>
            <a:r>
              <a:rPr lang="en-GB" dirty="0" err="1"/>
              <a:t>gadw</a:t>
            </a:r>
            <a:r>
              <a:rPr lang="en-GB" dirty="0"/>
              <a:t> </a:t>
            </a:r>
            <a:r>
              <a:rPr lang="en-GB" dirty="0" err="1"/>
              <a:t>llygad</a:t>
            </a:r>
            <a:r>
              <a:rPr lang="en-GB" dirty="0"/>
              <a:t> </a:t>
            </a:r>
            <a:r>
              <a:rPr lang="en-GB" dirty="0" err="1"/>
              <a:t>barcud</a:t>
            </a:r>
            <a:r>
              <a:rPr lang="en-GB" dirty="0"/>
              <a:t> ar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– pan </a:t>
            </a:r>
            <a:r>
              <a:rPr lang="en-GB" dirty="0" err="1"/>
              <a:t>fydd</a:t>
            </a:r>
            <a:r>
              <a:rPr lang="en-GB" dirty="0"/>
              <a:t> yr </a:t>
            </a:r>
            <a:r>
              <a:rPr lang="en-GB" dirty="0" err="1"/>
              <a:t>aer</a:t>
            </a:r>
            <a:r>
              <a:rPr lang="en-GB" dirty="0"/>
              <a:t> </a:t>
            </a:r>
            <a:r>
              <a:rPr lang="en-GB" dirty="0" err="1"/>
              <a:t>oer</a:t>
            </a:r>
            <a:r>
              <a:rPr lang="en-GB" dirty="0"/>
              <a:t> yn </a:t>
            </a:r>
            <a:r>
              <a:rPr lang="en-GB" dirty="0" err="1"/>
              <a:t>cyrraedd</a:t>
            </a:r>
            <a:r>
              <a:rPr lang="en-GB" dirty="0"/>
              <a:t>,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syrthio</a:t>
            </a:r>
            <a:r>
              <a:rPr lang="en-GB" dirty="0"/>
              <a:t>. </a:t>
            </a:r>
            <a:r>
              <a:rPr lang="en-GB" dirty="0" err="1"/>
              <a:t>Dylid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gwared</a:t>
            </a:r>
            <a:r>
              <a:rPr lang="en-GB" dirty="0"/>
              <a:t> ar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syrthio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llwyr</a:t>
            </a:r>
            <a:r>
              <a:rPr lang="en-GB" dirty="0"/>
              <a:t> </a:t>
            </a:r>
            <a:r>
              <a:rPr lang="en-GB" dirty="0" err="1"/>
              <a:t>aeddfedu</a:t>
            </a:r>
            <a:r>
              <a:rPr lang="en-GB" dirty="0"/>
              <a:t> –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rhain</a:t>
            </a:r>
            <a:r>
              <a:rPr lang="en-GB" dirty="0"/>
              <a:t> yn </a:t>
            </a:r>
            <a:r>
              <a:rPr lang="en-GB" dirty="0" err="1"/>
              <a:t>aml</a:t>
            </a:r>
            <a:r>
              <a:rPr lang="en-GB" dirty="0"/>
              <a:t> yn </a:t>
            </a:r>
            <a:r>
              <a:rPr lang="en-GB" dirty="0" err="1"/>
              <a:t>syrthio</a:t>
            </a:r>
            <a:r>
              <a:rPr lang="en-GB" dirty="0"/>
              <a:t> yn </a:t>
            </a:r>
            <a:r>
              <a:rPr lang="en-GB" dirty="0" err="1"/>
              <a:t>sgil</a:t>
            </a:r>
            <a:r>
              <a:rPr lang="en-GB" dirty="0"/>
              <a:t> </a:t>
            </a:r>
            <a:r>
              <a:rPr lang="en-GB" dirty="0" err="1"/>
              <a:t>gwyntoedd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yr </a:t>
            </a:r>
            <a:r>
              <a:rPr lang="en-GB" dirty="0" err="1"/>
              <a:t>hydref</a:t>
            </a:r>
            <a:r>
              <a:rPr lang="en-GB" dirty="0"/>
              <a:t>.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gwymp</a:t>
            </a:r>
            <a:r>
              <a:rPr lang="en-GB" dirty="0"/>
              <a:t> yn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rhyw</a:t>
            </a:r>
            <a:r>
              <a:rPr lang="en-GB" dirty="0"/>
              <a:t> </a:t>
            </a:r>
            <a:r>
              <a:rPr lang="en-GB" dirty="0" err="1"/>
              <a:t>bythefnos</a:t>
            </a:r>
            <a:r>
              <a:rPr lang="en-GB" dirty="0"/>
              <a:t> yn </a:t>
            </a:r>
            <a:r>
              <a:rPr lang="en-GB" dirty="0" err="1"/>
              <a:t>ddiweddarach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pPr defTabSz="914385">
              <a:defRPr/>
            </a:pPr>
            <a:r>
              <a:rPr lang="en-GB" dirty="0"/>
              <a:t>Mae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anufudd</a:t>
            </a:r>
            <a:r>
              <a:rPr lang="en-GB" dirty="0"/>
              <a:t>,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yn </a:t>
            </a:r>
            <a:r>
              <a:rPr lang="en-GB" dirty="0" err="1"/>
              <a:t>ddarfodus</a:t>
            </a:r>
            <a:r>
              <a:rPr lang="en-GB" dirty="0"/>
              <a:t> </a:t>
            </a:r>
            <a:r>
              <a:rPr lang="en-GB" dirty="0" err="1"/>
              <a:t>iawn</a:t>
            </a:r>
            <a:r>
              <a:rPr lang="en-GB" dirty="0"/>
              <a:t>.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syrthio</a:t>
            </a:r>
            <a:r>
              <a:rPr lang="en-GB" dirty="0"/>
              <a:t> </a:t>
            </a:r>
            <a:r>
              <a:rPr lang="en-GB" dirty="0" err="1"/>
              <a:t>oddi</a:t>
            </a:r>
            <a:r>
              <a:rPr lang="en-GB" dirty="0"/>
              <a:t> ar y </a:t>
            </a:r>
            <a:r>
              <a:rPr lang="en-GB" dirty="0" err="1"/>
              <a:t>goeden</a:t>
            </a:r>
            <a:r>
              <a:rPr lang="en-GB" dirty="0"/>
              <a:t> </a:t>
            </a:r>
            <a:r>
              <a:rPr lang="en-GB" dirty="0" err="1"/>
              <a:t>byddant</a:t>
            </a:r>
            <a:r>
              <a:rPr lang="en-GB" dirty="0"/>
              <a:t> </a:t>
            </a:r>
            <a:r>
              <a:rPr lang="en-GB" dirty="0" err="1"/>
              <a:t>naill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yn </a:t>
            </a:r>
            <a:r>
              <a:rPr lang="en-GB" dirty="0" err="1"/>
              <a:t>egino</a:t>
            </a:r>
            <a:r>
              <a:rPr lang="en-GB" dirty="0"/>
              <a:t> (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arfer</a:t>
            </a:r>
            <a:r>
              <a:rPr lang="en-GB" dirty="0"/>
              <a:t> 5-15 </a:t>
            </a:r>
            <a:r>
              <a:rPr lang="en-GB" dirty="0" err="1"/>
              <a:t>wythnos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syrthio</a:t>
            </a:r>
            <a:r>
              <a:rPr lang="en-GB" dirty="0"/>
              <a:t>),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bwyta</a:t>
            </a:r>
            <a:r>
              <a:rPr lang="en-GB" dirty="0"/>
              <a:t> </a:t>
            </a:r>
            <a:r>
              <a:rPr lang="en-GB" dirty="0" err="1"/>
              <a:t>neu’n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sychu</a:t>
            </a:r>
            <a:r>
              <a:rPr lang="en-GB" dirty="0"/>
              <a:t> a </a:t>
            </a:r>
            <a:r>
              <a:rPr lang="en-GB" dirty="0" err="1"/>
              <a:t>marw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rhoi’r</a:t>
            </a:r>
            <a:r>
              <a:rPr lang="en-GB" dirty="0"/>
              <a:t> </a:t>
            </a:r>
            <a:r>
              <a:rPr lang="en-GB" dirty="0" err="1"/>
              <a:t>cyfle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Campau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ddatblygu</a:t>
            </a:r>
            <a:r>
              <a:rPr lang="en-GB" dirty="0"/>
              <a:t> o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goeden</a:t>
            </a:r>
            <a:r>
              <a:rPr lang="en-GB" dirty="0"/>
              <a:t>, </a:t>
            </a:r>
            <a:r>
              <a:rPr lang="en-GB" dirty="0" err="1"/>
              <a:t>dylai</a:t>
            </a:r>
            <a:r>
              <a:rPr lang="en-GB" dirty="0"/>
              <a:t> </a:t>
            </a:r>
            <a:r>
              <a:rPr lang="en-GB" dirty="0" err="1"/>
              <a:t>cynaeafu</a:t>
            </a:r>
            <a:r>
              <a:rPr lang="en-GB" dirty="0"/>
              <a:t> </a:t>
            </a:r>
            <a:r>
              <a:rPr lang="en-GB" dirty="0" err="1"/>
              <a:t>ddigwydd</a:t>
            </a:r>
            <a:r>
              <a:rPr lang="en-GB" dirty="0"/>
              <a:t> cyn </a:t>
            </a:r>
            <a:r>
              <a:rPr lang="en-GB" dirty="0" err="1"/>
              <a:t>gynted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phosibl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y </a:t>
            </a:r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gwymp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pydru’n</a:t>
            </a:r>
            <a:r>
              <a:rPr lang="en-GB" dirty="0"/>
              <a:t> </a:t>
            </a:r>
            <a:r>
              <a:rPr lang="en-GB" dirty="0" err="1"/>
              <a:t>gyflym</a:t>
            </a:r>
            <a:r>
              <a:rPr lang="en-GB" dirty="0"/>
              <a:t>. Po </a:t>
            </a:r>
            <a:r>
              <a:rPr lang="en-GB" dirty="0" err="1"/>
              <a:t>fwyaf</a:t>
            </a:r>
            <a:r>
              <a:rPr lang="en-GB" dirty="0"/>
              <a:t> </a:t>
            </a:r>
            <a:r>
              <a:rPr lang="en-GB" dirty="0" err="1"/>
              <a:t>hir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ar </a:t>
            </a:r>
            <a:r>
              <a:rPr lang="en-GB" dirty="0" err="1"/>
              <a:t>lawr</a:t>
            </a:r>
            <a:r>
              <a:rPr lang="en-GB" dirty="0"/>
              <a:t> y </a:t>
            </a:r>
            <a:r>
              <a:rPr lang="en-GB" dirty="0" err="1"/>
              <a:t>coetir</a:t>
            </a:r>
            <a:r>
              <a:rPr lang="en-GB" dirty="0"/>
              <a:t>, y </a:t>
            </a:r>
            <a:r>
              <a:rPr lang="en-GB" dirty="0" err="1"/>
              <a:t>cyflymaf</a:t>
            </a:r>
            <a:r>
              <a:rPr lang="en-GB" dirty="0"/>
              <a:t> y </a:t>
            </a:r>
            <a:r>
              <a:rPr lang="en-GB" dirty="0" err="1"/>
              <a:t>byddant</a:t>
            </a:r>
            <a:r>
              <a:rPr lang="en-GB" dirty="0"/>
              <a:t> yn </a:t>
            </a:r>
            <a:r>
              <a:rPr lang="en-GB" dirty="0" err="1"/>
              <a:t>colli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hyfywdra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b="1" dirty="0"/>
          </a:p>
          <a:p>
            <a:pPr defTabSz="914385">
              <a:defRPr/>
            </a:pPr>
            <a:r>
              <a:rPr lang="en-GB" b="1" dirty="0" err="1"/>
              <a:t>Hyfywdra</a:t>
            </a:r>
            <a:r>
              <a:rPr lang="en-GB" b="1" dirty="0"/>
              <a:t> </a:t>
            </a:r>
            <a:r>
              <a:rPr lang="en-GB" b="1" dirty="0" err="1"/>
              <a:t>hedyn</a:t>
            </a:r>
            <a:r>
              <a:rPr lang="en-GB" b="1" dirty="0"/>
              <a:t> </a:t>
            </a:r>
            <a:r>
              <a:rPr lang="en-GB" dirty="0"/>
              <a:t>– Mae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hyfyw</a:t>
            </a:r>
            <a:r>
              <a:rPr lang="en-GB" dirty="0"/>
              <a:t> yn un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o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.  </a:t>
            </a:r>
          </a:p>
          <a:p>
            <a:pPr defTabSz="914385">
              <a:defRPr/>
            </a:pPr>
            <a:endParaRPr lang="en-GB" dirty="0"/>
          </a:p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cynnal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hyfywdra</a:t>
            </a:r>
            <a:r>
              <a:rPr lang="en-GB" dirty="0"/>
              <a:t>,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cadw’r</a:t>
            </a:r>
            <a:r>
              <a:rPr lang="en-GB" dirty="0"/>
              <a:t> </a:t>
            </a:r>
            <a:r>
              <a:rPr lang="en-GB" dirty="0" err="1"/>
              <a:t>ffrwythau’n</a:t>
            </a:r>
            <a:r>
              <a:rPr lang="en-GB" dirty="0"/>
              <a:t> </a:t>
            </a:r>
            <a:r>
              <a:rPr lang="en-GB" dirty="0" err="1"/>
              <a:t>oer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chynnwys</a:t>
            </a:r>
            <a:r>
              <a:rPr lang="en-GB" dirty="0"/>
              <a:t> </a:t>
            </a:r>
            <a:r>
              <a:rPr lang="en-GB" dirty="0" err="1"/>
              <a:t>gwlybaniaeth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awyrgylch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y gallant </a:t>
            </a:r>
            <a:r>
              <a:rPr lang="en-GB" dirty="0" err="1"/>
              <a:t>anadlu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33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GB" dirty="0"/>
              <a:t>Pan </a:t>
            </a:r>
            <a:r>
              <a:rPr lang="en-GB" dirty="0" err="1"/>
              <a:t>fydd</a:t>
            </a:r>
            <a:r>
              <a:rPr lang="en-GB" dirty="0"/>
              <a:t> CNC yn </a:t>
            </a:r>
            <a:r>
              <a:rPr lang="en-GB" dirty="0" err="1"/>
              <a:t>derbyn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o </a:t>
            </a:r>
            <a:r>
              <a:rPr lang="en-GB" dirty="0" err="1"/>
              <a:t>grwpiau</a:t>
            </a:r>
            <a:r>
              <a:rPr lang="en-GB" dirty="0"/>
              <a:t> </a:t>
            </a:r>
            <a:r>
              <a:rPr lang="en-GB" dirty="0" err="1"/>
              <a:t>addysg</a:t>
            </a:r>
            <a:r>
              <a:rPr lang="en-GB" dirty="0"/>
              <a:t>,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cludo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 </a:t>
            </a:r>
            <a:r>
              <a:rPr lang="en-GB" dirty="0" err="1"/>
              <a:t>Feithrinfa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Delamere</a:t>
            </a:r>
            <a:r>
              <a:rPr lang="en-GB" dirty="0"/>
              <a:t> </a:t>
            </a:r>
            <a:r>
              <a:rPr lang="en-GB" dirty="0" err="1"/>
              <a:t>Comisiwn</a:t>
            </a:r>
            <a:r>
              <a:rPr lang="en-GB" dirty="0"/>
              <a:t> </a:t>
            </a:r>
            <a:r>
              <a:rPr lang="en-GB" dirty="0" err="1"/>
              <a:t>Coedwigaeth</a:t>
            </a:r>
            <a:r>
              <a:rPr lang="en-GB" dirty="0"/>
              <a:t> </a:t>
            </a:r>
            <a:r>
              <a:rPr lang="en-GB" dirty="0" err="1"/>
              <a:t>Lloegr</a:t>
            </a:r>
            <a:r>
              <a:rPr lang="en-GB" dirty="0"/>
              <a:t> yn </a:t>
            </a:r>
            <a:r>
              <a:rPr lang="en-GB" dirty="0" err="1"/>
              <a:t>Swydd</a:t>
            </a:r>
            <a:r>
              <a:rPr lang="en-GB" dirty="0"/>
              <a:t> </a:t>
            </a:r>
            <a:r>
              <a:rPr lang="en-GB" dirty="0" err="1"/>
              <a:t>Gaer</a:t>
            </a:r>
            <a:r>
              <a:rPr lang="en-GB" dirty="0"/>
              <a:t>.  </a:t>
            </a:r>
          </a:p>
          <a:p>
            <a:r>
              <a:rPr lang="en-GB" dirty="0"/>
              <a:t>Mae </a:t>
            </a:r>
            <a:r>
              <a:rPr lang="en-GB" dirty="0" err="1"/>
              <a:t>meithrinfa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Delamere</a:t>
            </a:r>
            <a:r>
              <a:rPr lang="en-GB" dirty="0"/>
              <a:t> yn </a:t>
            </a:r>
            <a:r>
              <a:rPr lang="en-GB" dirty="0" err="1"/>
              <a:t>feithrinfa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radd</a:t>
            </a:r>
            <a:r>
              <a:rPr lang="en-GB" dirty="0"/>
              <a:t> </a:t>
            </a:r>
            <a:r>
              <a:rPr lang="en-GB" dirty="0" err="1"/>
              <a:t>flaenaf</a:t>
            </a:r>
            <a:r>
              <a:rPr lang="en-GB" dirty="0"/>
              <a:t> ac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Cyfoeth</a:t>
            </a:r>
            <a:r>
              <a:rPr lang="en-GB" dirty="0"/>
              <a:t> </a:t>
            </a:r>
            <a:r>
              <a:rPr lang="en-GB" dirty="0" err="1"/>
              <a:t>Naturiol</a:t>
            </a:r>
            <a:r>
              <a:rPr lang="en-GB" dirty="0"/>
              <a:t> </a:t>
            </a:r>
            <a:r>
              <a:rPr lang="en-GB" dirty="0" err="1"/>
              <a:t>Cymru’n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bron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un </a:t>
            </a:r>
            <a:r>
              <a:rPr lang="en-GB" dirty="0" err="1"/>
              <a:t>o’u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conwydd</a:t>
            </a:r>
            <a:r>
              <a:rPr lang="en-GB" dirty="0"/>
              <a:t> a </a:t>
            </a:r>
            <a:r>
              <a:rPr lang="en-GB" dirty="0" err="1"/>
              <a:t>choed</a:t>
            </a:r>
            <a:r>
              <a:rPr lang="en-GB" dirty="0"/>
              <a:t> </a:t>
            </a:r>
            <a:r>
              <a:rPr lang="en-GB" dirty="0" err="1"/>
              <a:t>dail</a:t>
            </a:r>
            <a:r>
              <a:rPr lang="en-GB" dirty="0"/>
              <a:t> </a:t>
            </a:r>
            <a:r>
              <a:rPr lang="en-GB" dirty="0" err="1"/>
              <a:t>llydan</a:t>
            </a:r>
            <a:r>
              <a:rPr lang="en-GB" dirty="0"/>
              <a:t> </a:t>
            </a:r>
            <a:r>
              <a:rPr lang="en-GB" dirty="0" err="1"/>
              <a:t>oddi</a:t>
            </a:r>
            <a:r>
              <a:rPr lang="en-GB" dirty="0"/>
              <a:t> </a:t>
            </a:r>
            <a:r>
              <a:rPr lang="en-GB" dirty="0" err="1"/>
              <a:t>yno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Pan </a:t>
            </a:r>
            <a:r>
              <a:rPr lang="en-GB" dirty="0" err="1"/>
              <a:t>fydd</a:t>
            </a:r>
            <a:r>
              <a:rPr lang="en-GB" dirty="0"/>
              <a:t> y </a:t>
            </a:r>
            <a:r>
              <a:rPr lang="en-GB" dirty="0" err="1"/>
              <a:t>sachau</a:t>
            </a:r>
            <a:r>
              <a:rPr lang="en-GB" dirty="0"/>
              <a:t> o </a:t>
            </a:r>
            <a:r>
              <a:rPr lang="en-GB" dirty="0" err="1"/>
              <a:t>fes</a:t>
            </a:r>
            <a:r>
              <a:rPr lang="en-GB" dirty="0"/>
              <a:t> yn </a:t>
            </a:r>
            <a:r>
              <a:rPr lang="en-GB" dirty="0" err="1"/>
              <a:t>cyrraedd</a:t>
            </a:r>
            <a:r>
              <a:rPr lang="en-GB" dirty="0"/>
              <a:t> y </a:t>
            </a:r>
            <a:r>
              <a:rPr lang="en-GB" dirty="0" err="1"/>
              <a:t>feithrinfa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gwirio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pwyso</a:t>
            </a:r>
            <a:r>
              <a:rPr lang="en-GB" dirty="0"/>
              <a:t>. </a:t>
            </a:r>
            <a:r>
              <a:rPr lang="en-GB" dirty="0" err="1"/>
              <a:t>Cofnodir</a:t>
            </a:r>
            <a:r>
              <a:rPr lang="en-GB" dirty="0"/>
              <a:t> o </a:t>
            </a:r>
            <a:r>
              <a:rPr lang="en-GB" dirty="0" err="1"/>
              <a:t>ble</a:t>
            </a:r>
            <a:r>
              <a:rPr lang="en-GB" dirty="0"/>
              <a:t> </a:t>
            </a:r>
            <a:r>
              <a:rPr lang="en-GB" dirty="0" err="1"/>
              <a:t>maent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dod</a:t>
            </a:r>
            <a:r>
              <a:rPr lang="en-GB" dirty="0"/>
              <a:t> a </a:t>
            </a:r>
            <a:r>
              <a:rPr lang="en-GB" dirty="0" err="1"/>
              <a:t>phwy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.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ar hap o </a:t>
            </a:r>
            <a:r>
              <a:rPr lang="en-GB" dirty="0" err="1"/>
              <a:t>fes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cyfri</a:t>
            </a:r>
            <a:r>
              <a:rPr lang="en-GB" dirty="0"/>
              <a:t> </a:t>
            </a:r>
            <a:r>
              <a:rPr lang="en-GB" dirty="0" err="1"/>
              <a:t>nifer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bob kg.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defTabSz="914385">
              <a:defRPr/>
            </a:pPr>
            <a:endParaRPr lang="en-GB" dirty="0"/>
          </a:p>
          <a:p>
            <a:pPr defTabSz="914385">
              <a:defRPr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8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5">
              <a:defRPr/>
            </a:pPr>
            <a:r>
              <a:rPr lang="en-GB" dirty="0" err="1"/>
              <a:t>Bydd</a:t>
            </a:r>
            <a:r>
              <a:rPr lang="en-GB" dirty="0"/>
              <a:t> staff y </a:t>
            </a:r>
            <a:r>
              <a:rPr lang="en-GB" dirty="0" err="1"/>
              <a:t>feithrinfa’n</a:t>
            </a:r>
            <a:r>
              <a:rPr lang="en-GB" dirty="0"/>
              <a:t> </a:t>
            </a:r>
            <a:r>
              <a:rPr lang="en-GB" dirty="0" err="1"/>
              <a:t>cymryd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o </a:t>
            </a:r>
            <a:r>
              <a:rPr lang="en-GB" dirty="0" err="1"/>
              <a:t>fes</a:t>
            </a:r>
            <a:r>
              <a:rPr lang="en-GB" dirty="0"/>
              <a:t> o bob </a:t>
            </a:r>
            <a:r>
              <a:rPr lang="en-GB" dirty="0" err="1"/>
              <a:t>casgliad</a:t>
            </a:r>
            <a:r>
              <a:rPr lang="en-GB" dirty="0"/>
              <a:t> ac yn </a:t>
            </a:r>
            <a:r>
              <a:rPr lang="en-GB" dirty="0" err="1"/>
              <a:t>gwneud</a:t>
            </a:r>
            <a:r>
              <a:rPr lang="en-GB" dirty="0"/>
              <a:t> ‘</a:t>
            </a:r>
            <a:r>
              <a:rPr lang="en-GB" dirty="0" err="1"/>
              <a:t>prawf</a:t>
            </a:r>
            <a:r>
              <a:rPr lang="en-GB" dirty="0"/>
              <a:t> </a:t>
            </a:r>
            <a:r>
              <a:rPr lang="en-GB" dirty="0" err="1"/>
              <a:t>torri</a:t>
            </a:r>
            <a:r>
              <a:rPr lang="en-GB" dirty="0"/>
              <a:t>’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asesu</a:t>
            </a:r>
            <a:r>
              <a:rPr lang="en-GB" dirty="0"/>
              <a:t> </a:t>
            </a:r>
            <a:r>
              <a:rPr lang="en-GB" dirty="0" err="1"/>
              <a:t>hyfywdra’r</a:t>
            </a:r>
            <a:r>
              <a:rPr lang="en-GB" dirty="0"/>
              <a:t>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ydyn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hyfyw</a:t>
            </a:r>
            <a:r>
              <a:rPr lang="en-GB" dirty="0"/>
              <a:t> (yn </a:t>
            </a:r>
            <a:r>
              <a:rPr lang="en-GB" dirty="0" err="1"/>
              <a:t>fyw</a:t>
            </a:r>
            <a:r>
              <a:rPr lang="en-GB" dirty="0"/>
              <a:t>)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ydyn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marw</a:t>
            </a:r>
            <a:r>
              <a:rPr lang="en-GB" dirty="0"/>
              <a:t>. Mae </a:t>
            </a:r>
            <a:r>
              <a:rPr lang="en-GB" dirty="0" err="1"/>
              <a:t>hyn</a:t>
            </a:r>
            <a:r>
              <a:rPr lang="en-GB" dirty="0"/>
              <a:t> yn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torri’r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yn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hanner</a:t>
            </a:r>
            <a:r>
              <a:rPr lang="en-GB" dirty="0"/>
              <a:t> a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gweledol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b="1" dirty="0"/>
          </a:p>
          <a:p>
            <a:pPr defTabSz="914385">
              <a:defRPr/>
            </a:pPr>
            <a:r>
              <a:rPr lang="en-GB" b="1" dirty="0" err="1"/>
              <a:t>Hyfywdra</a:t>
            </a:r>
            <a:r>
              <a:rPr lang="en-GB" b="1" dirty="0"/>
              <a:t> </a:t>
            </a:r>
            <a:r>
              <a:rPr lang="en-GB" b="1" dirty="0" err="1"/>
              <a:t>hedyn</a:t>
            </a:r>
            <a:r>
              <a:rPr lang="en-GB" b="1" dirty="0"/>
              <a:t> </a:t>
            </a:r>
            <a:r>
              <a:rPr lang="en-GB" dirty="0"/>
              <a:t>- Mae </a:t>
            </a:r>
            <a:r>
              <a:rPr lang="en-GB" dirty="0" err="1"/>
              <a:t>hedyn</a:t>
            </a:r>
            <a:r>
              <a:rPr lang="en-GB" dirty="0"/>
              <a:t> </a:t>
            </a:r>
            <a:r>
              <a:rPr lang="en-GB" dirty="0" err="1"/>
              <a:t>hyfyw</a:t>
            </a:r>
            <a:r>
              <a:rPr lang="en-GB" dirty="0"/>
              <a:t> yn un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egino</a:t>
            </a:r>
            <a:r>
              <a:rPr lang="en-GB" dirty="0"/>
              <a:t> o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amodau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. </a:t>
            </a:r>
          </a:p>
          <a:p>
            <a:pPr defTabSz="914385">
              <a:defRPr/>
            </a:pPr>
            <a:endParaRPr lang="en-GB" dirty="0"/>
          </a:p>
          <a:p>
            <a:pPr defTabSz="914385">
              <a:defRPr/>
            </a:pPr>
            <a:r>
              <a:rPr lang="en-GB" dirty="0"/>
              <a:t>Mae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torri</a:t>
            </a:r>
            <a:r>
              <a:rPr lang="en-GB" dirty="0"/>
              <a:t> ar y </a:t>
            </a:r>
            <a:r>
              <a:rPr lang="en-GB" dirty="0" err="1"/>
              <a:t>chwith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o </a:t>
            </a:r>
            <a:r>
              <a:rPr lang="en-GB" dirty="0" err="1"/>
              <a:t>hyfywdra</a:t>
            </a:r>
            <a:r>
              <a:rPr lang="en-GB" dirty="0"/>
              <a:t> </a:t>
            </a:r>
            <a:r>
              <a:rPr lang="en-GB" dirty="0" err="1"/>
              <a:t>na’r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 yn y </a:t>
            </a:r>
            <a:r>
              <a:rPr lang="en-GB" dirty="0" err="1"/>
              <a:t>canol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dechrau</a:t>
            </a:r>
            <a:r>
              <a:rPr lang="en-GB" dirty="0"/>
              <a:t> </a:t>
            </a:r>
            <a:r>
              <a:rPr lang="en-GB" dirty="0" err="1"/>
              <a:t>marw</a:t>
            </a:r>
            <a:r>
              <a:rPr lang="en-GB" dirty="0"/>
              <a:t>.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ar yr </a:t>
            </a:r>
            <a:r>
              <a:rPr lang="en-GB" dirty="0" err="1"/>
              <a:t>ochr</a:t>
            </a:r>
            <a:r>
              <a:rPr lang="en-GB" dirty="0"/>
              <a:t> </a:t>
            </a:r>
            <a:r>
              <a:rPr lang="en-GB" dirty="0" err="1"/>
              <a:t>dde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marw</a:t>
            </a:r>
            <a:r>
              <a:rPr lang="en-GB" dirty="0"/>
              <a:t>.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ansawdd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a </a:t>
            </a:r>
            <a:r>
              <a:rPr lang="en-GB" dirty="0" err="1"/>
              <a:t>dderbynnir</a:t>
            </a:r>
            <a:r>
              <a:rPr lang="en-GB" dirty="0"/>
              <a:t> yn </a:t>
            </a:r>
            <a:r>
              <a:rPr lang="en-GB" dirty="0" err="1"/>
              <a:t>penderfynu</a:t>
            </a:r>
            <a:r>
              <a:rPr lang="en-GB" dirty="0"/>
              <a:t> pa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drwchus</a:t>
            </a:r>
            <a:r>
              <a:rPr lang="en-GB" dirty="0"/>
              <a:t> y </a:t>
            </a:r>
            <a:r>
              <a:rPr lang="en-GB" dirty="0" err="1"/>
              <a:t>byddant</a:t>
            </a:r>
            <a:r>
              <a:rPr lang="en-GB" dirty="0"/>
              <a:t>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. 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o </a:t>
            </a:r>
            <a:r>
              <a:rPr lang="en-GB" dirty="0" err="1"/>
              <a:t>ansawdd</a:t>
            </a:r>
            <a:r>
              <a:rPr lang="en-GB" dirty="0"/>
              <a:t> </a:t>
            </a:r>
            <a:r>
              <a:rPr lang="en-GB" dirty="0" err="1"/>
              <a:t>gwael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planu’n</a:t>
            </a:r>
            <a:r>
              <a:rPr lang="en-GB" dirty="0"/>
              <a:t> </a:t>
            </a:r>
            <a:r>
              <a:rPr lang="en-GB" dirty="0" err="1"/>
              <a:t>drwchus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caiff</a:t>
            </a:r>
            <a:r>
              <a:rPr lang="en-GB" dirty="0"/>
              <a:t> </a:t>
            </a:r>
            <a:r>
              <a:rPr lang="en-GB" dirty="0" err="1"/>
              <a:t>mes</a:t>
            </a:r>
            <a:r>
              <a:rPr lang="en-GB" dirty="0"/>
              <a:t> o </a:t>
            </a:r>
            <a:r>
              <a:rPr lang="en-GB" dirty="0" err="1"/>
              <a:t>ansawdd</a:t>
            </a:r>
            <a:r>
              <a:rPr lang="en-GB" dirty="0"/>
              <a:t> da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plannu’n</a:t>
            </a:r>
            <a:r>
              <a:rPr lang="en-GB" dirty="0"/>
              <a:t> </a:t>
            </a:r>
            <a:r>
              <a:rPr lang="en-GB" dirty="0" err="1"/>
              <a:t>llai</a:t>
            </a:r>
            <a:r>
              <a:rPr lang="en-GB" dirty="0"/>
              <a:t> </a:t>
            </a:r>
            <a:r>
              <a:rPr lang="en-GB" dirty="0" err="1"/>
              <a:t>trwchus</a:t>
            </a:r>
            <a:r>
              <a:rPr lang="en-GB" dirty="0"/>
              <a:t> yn y </a:t>
            </a:r>
            <a:r>
              <a:rPr lang="en-GB" dirty="0" err="1"/>
              <a:t>gobaith</a:t>
            </a:r>
            <a:r>
              <a:rPr lang="en-GB" dirty="0"/>
              <a:t> y </a:t>
            </a:r>
            <a:r>
              <a:rPr lang="en-GB" dirty="0" err="1"/>
              <a:t>byddant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gyd</a:t>
            </a:r>
            <a:r>
              <a:rPr lang="en-GB" dirty="0"/>
              <a:t> yn </a:t>
            </a:r>
            <a:r>
              <a:rPr lang="en-GB" dirty="0" err="1"/>
              <a:t>egino</a:t>
            </a:r>
            <a:r>
              <a:rPr lang="en-GB" dirty="0"/>
              <a:t> </a:t>
            </a:r>
            <a:r>
              <a:rPr lang="en-GB" dirty="0" err="1"/>
              <a:t>hyd</a:t>
            </a:r>
            <a:r>
              <a:rPr lang="en-GB" dirty="0"/>
              <a:t> yn </a:t>
            </a:r>
            <a:r>
              <a:rPr lang="en-GB" dirty="0" err="1"/>
              <a:t>oed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plannu’n</a:t>
            </a:r>
            <a:r>
              <a:rPr lang="en-GB" dirty="0"/>
              <a:t> </a:t>
            </a:r>
            <a:r>
              <a:rPr lang="en-GB" dirty="0" err="1"/>
              <a:t>drwchus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3DDEC-5940-4676-957C-C087F04EA5B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43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3359"/>
            <a:ext cx="103632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6557"/>
            <a:ext cx="8534400" cy="1752600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rgbClr val="0091A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95B698E4-0AB5-410A-A0CD-38C73D25D732}" type="datetime3">
              <a:rPr lang="en-US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/>
          <a:lstStyle>
            <a:lvl1pPr>
              <a:defRPr lang="en-GB" smtClean="0"/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3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799" y="1989138"/>
            <a:ext cx="8760884" cy="4608214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89138"/>
            <a:ext cx="2453216" cy="460821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F934297-E040-40B9-8B9E-1F9726BDDFE6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1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989138"/>
            <a:ext cx="11328400" cy="4536206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36359631-7D1F-459B-928E-43544B05E48E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984" y="1844824"/>
            <a:ext cx="2453216" cy="4608513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548681"/>
            <a:ext cx="8583084" cy="6003707"/>
          </a:xfrm>
        </p:spPr>
        <p:txBody>
          <a:bodyPr vert="eaVer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5C166BB2-EF58-472A-B562-AE6313B280A8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6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16832"/>
            <a:ext cx="11328400" cy="45363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48528" y="54067"/>
            <a:ext cx="2844800" cy="365125"/>
          </a:xfrm>
        </p:spPr>
        <p:txBody>
          <a:bodyPr>
            <a:noAutofit/>
          </a:bodyPr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7E9EFE7B-2BB4-4E22-8F09-F199B7FE1F90}" type="datetime3">
              <a:rPr lang="en-US" smtClean="0"/>
              <a:pPr/>
              <a:t>10 May 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09099" y="107107"/>
            <a:ext cx="2451100" cy="312084"/>
          </a:xfrm>
        </p:spPr>
        <p:txBody>
          <a:bodyPr>
            <a:noAutofit/>
          </a:bodyPr>
          <a:lstStyle>
            <a:lvl1pPr>
              <a:defRPr>
                <a:solidFill>
                  <a:srgbClr val="3C3C4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3C3C41"/>
                </a:solidFill>
              </a:defRPr>
            </a:lvl1pPr>
          </a:lstStyle>
          <a:p>
            <a:fld id="{1EB79DAB-90E4-4F14-9B31-761BB9951B41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09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PERGRAPHIC_FINA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12192000" cy="2492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07086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0689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A6D568E-1C59-4CAF-A029-FD62F99FD889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3"/>
            <a:ext cx="55584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495" y="1916833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4AC1BCF0-B662-4372-B5A6-2FF7226A59F1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A8E4-17AA-4AC4-89B9-B29C821773F6}" type="datetime3">
              <a:rPr lang="en-US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916831"/>
            <a:ext cx="11328400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31801" y="4293096"/>
            <a:ext cx="11318495" cy="2160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6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800" y="1989138"/>
            <a:ext cx="55584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1800" y="2708920"/>
            <a:ext cx="5558400" cy="395128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986C46A-F843-447A-8F94-C253222F6B0E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FA7E4C7-43F1-4ECF-A514-1D14603EEA9D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1E02EA0E-FF6F-4CE6-9D55-67502EE03C71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8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60884" cy="1223963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916833"/>
            <a:ext cx="8760884" cy="4608511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6984" y="1978026"/>
            <a:ext cx="2453216" cy="4542032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400" b="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B8DC4F9-3CF5-46C8-A80A-DE5B03B3E759}" type="datetime3">
              <a:rPr lang="en-US" smtClean="0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EB79DAB-90E4-4F14-9B31-761BB9951B41}" type="slidenum">
              <a:rPr smtClean="0"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26" name="Picture 2" descr="NRW_logo_CMYK_stack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9601" y="581026"/>
            <a:ext cx="220768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916833"/>
            <a:ext cx="11150600" cy="42093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528" y="63592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41B6A8E4-17AA-4AC4-89B9-B29C821773F6}" type="datetime3">
              <a:rPr lang="en-US">
                <a:solidFill>
                  <a:srgbClr val="3C3C41"/>
                </a:solidFill>
              </a:rPr>
              <a:pPr/>
              <a:t>10 May 2019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09099" y="116632"/>
            <a:ext cx="2451100" cy="31208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3C3C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7500" y="6413501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en-GB" sz="900" b="1" smtClean="0">
                <a:solidFill>
                  <a:schemeClr val="tx2"/>
                </a:solidFill>
              </a:defRPr>
            </a:lvl1pPr>
          </a:lstStyle>
          <a:p>
            <a:fld id="{1EB79DAB-90E4-4F14-9B31-761BB9951B41}" type="slidenum">
              <a:rPr>
                <a:solidFill>
                  <a:srgbClr val="3C3C41"/>
                </a:solidFill>
              </a:rPr>
              <a:pPr/>
              <a:t>‹#›</a:t>
            </a:fld>
            <a:endParaRPr dirty="0">
              <a:solidFill>
                <a:srgbClr val="3C3C4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9309101" y="428625"/>
            <a:ext cx="24511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flipV="1">
            <a:off x="431801" y="428625"/>
            <a:ext cx="8775700" cy="317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rgbClr val="0091A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2762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9625" indent="-2667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mMA9hlo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t-FrVBhE_Y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svg"/><Relationship Id="rId4" Type="http://schemas.microsoft.com/office/2007/relationships/hdphoto" Target="../media/hdphoto5.wdp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s://bit.ly/2DZ6hY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alresources.wales/guidance-and-advice/business-sectors/education-learning-and-skills/acorn-antics/?lang=en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500" y="2247900"/>
            <a:ext cx="7886700" cy="2766745"/>
          </a:xfrm>
        </p:spPr>
        <p:txBody>
          <a:bodyPr/>
          <a:lstStyle/>
          <a:p>
            <a:br>
              <a:rPr lang="en-GB" dirty="0"/>
            </a:br>
            <a:br>
              <a:rPr lang="en-GB" sz="4000" dirty="0"/>
            </a:br>
            <a:r>
              <a:rPr lang="en-GB" sz="4000" dirty="0" err="1">
                <a:solidFill>
                  <a:srgbClr val="0091A5"/>
                </a:solidFill>
              </a:rPr>
              <a:t>Tyfu</a:t>
            </a:r>
            <a:r>
              <a:rPr lang="en-GB" sz="4000" dirty="0">
                <a:solidFill>
                  <a:srgbClr val="0091A5"/>
                </a:solidFill>
              </a:rPr>
              <a:t> </a:t>
            </a:r>
            <a:r>
              <a:rPr lang="en-GB" sz="4000" dirty="0" err="1">
                <a:solidFill>
                  <a:srgbClr val="0091A5"/>
                </a:solidFill>
              </a:rPr>
              <a:t>coed</a:t>
            </a:r>
            <a:r>
              <a:rPr lang="en-GB" sz="4000" dirty="0">
                <a:solidFill>
                  <a:srgbClr val="0091A5"/>
                </a:solidFill>
              </a:rPr>
              <a:t> o </a:t>
            </a:r>
            <a:r>
              <a:rPr lang="en-GB" sz="4000" dirty="0" err="1">
                <a:solidFill>
                  <a:srgbClr val="0091A5"/>
                </a:solidFill>
              </a:rPr>
              <a:t>hadau</a:t>
            </a:r>
            <a:br>
              <a:rPr lang="en-GB" sz="40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r>
              <a:rPr lang="en-GB" sz="3000" dirty="0" err="1"/>
              <a:t>Prosiect</a:t>
            </a:r>
            <a:r>
              <a:rPr lang="en-GB" sz="3000" dirty="0"/>
              <a:t> </a:t>
            </a:r>
            <a:r>
              <a:rPr lang="en-GB" sz="3000" dirty="0" err="1"/>
              <a:t>Mes</a:t>
            </a:r>
            <a:br>
              <a:rPr lang="en-GB" sz="40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br>
              <a:rPr lang="en-GB" sz="4000" dirty="0">
                <a:solidFill>
                  <a:srgbClr val="0091A5"/>
                </a:solidFill>
              </a:rPr>
            </a:br>
            <a:r>
              <a:rPr lang="en-GB" sz="4000" dirty="0">
                <a:solidFill>
                  <a:srgbClr val="0091A5"/>
                </a:solidFill>
              </a:rPr>
              <a:t> </a:t>
            </a:r>
            <a:br>
              <a:rPr lang="en-GB" dirty="0">
                <a:solidFill>
                  <a:srgbClr val="0091A5"/>
                </a:solidFill>
              </a:rPr>
            </a:br>
            <a:br>
              <a:rPr lang="en-GB" dirty="0"/>
            </a:br>
            <a:endParaRPr lang="en-GB" sz="1800" baseline="30000" dirty="0">
              <a:solidFill>
                <a:srgbClr val="0091A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4C523-1C3C-4886-9CEA-23B6345C8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3" y="561594"/>
            <a:ext cx="2781257" cy="6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A237-0871-45AF-9F7A-3CC4455B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7608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Y </a:t>
            </a:r>
            <a:r>
              <a:rPr lang="en-GB" dirty="0" err="1">
                <a:solidFill>
                  <a:schemeClr val="accent1"/>
                </a:solidFill>
              </a:rPr>
              <a:t>ras</a:t>
            </a:r>
            <a:r>
              <a:rPr lang="en-GB" dirty="0">
                <a:solidFill>
                  <a:schemeClr val="accent1"/>
                </a:solidFill>
              </a:rPr>
              <a:t> i </a:t>
            </a:r>
            <a:r>
              <a:rPr lang="en-GB" dirty="0" err="1">
                <a:solidFill>
                  <a:schemeClr val="accent1"/>
                </a:solidFill>
              </a:rPr>
              <a:t>egino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FC7A2B-5DBC-4344-838F-15F893996F2F}"/>
              </a:ext>
            </a:extLst>
          </p:cNvPr>
          <p:cNvSpPr/>
          <p:nvPr/>
        </p:nvSpPr>
        <p:spPr>
          <a:xfrm>
            <a:off x="431800" y="5402306"/>
            <a:ext cx="5481973" cy="1200329"/>
          </a:xfrm>
          <a:prstGeom prst="rect">
            <a:avLst/>
          </a:prstGeom>
          <a:solidFill>
            <a:srgbClr val="0091A5"/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Fideo</a:t>
            </a:r>
            <a:r>
              <a:rPr lang="en-GB" b="1" dirty="0">
                <a:solidFill>
                  <a:schemeClr val="bg1"/>
                </a:solidFill>
              </a:rPr>
              <a:t> o </a:t>
            </a:r>
            <a:r>
              <a:rPr lang="en-GB" b="1" dirty="0" err="1">
                <a:solidFill>
                  <a:schemeClr val="bg1"/>
                </a:solidFill>
              </a:rPr>
              <a:t>fesen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yn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egino</a:t>
            </a:r>
            <a:r>
              <a:rPr lang="en-GB" b="1" dirty="0">
                <a:solidFill>
                  <a:schemeClr val="bg1"/>
                </a:solidFill>
              </a:rPr>
              <a:t>, a </a:t>
            </a:r>
            <a:r>
              <a:rPr lang="en-GB" b="1" dirty="0" err="1">
                <a:solidFill>
                  <a:schemeClr val="bg1"/>
                </a:solidFill>
              </a:rPr>
              <a:t>ffilmiwyd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dros</a:t>
            </a:r>
            <a:r>
              <a:rPr lang="en-GB" b="1" dirty="0">
                <a:solidFill>
                  <a:schemeClr val="bg1"/>
                </a:solidFill>
              </a:rPr>
              <a:t> 8 mis – 1.26 </a:t>
            </a:r>
            <a:r>
              <a:rPr lang="en-GB" b="1" dirty="0" err="1">
                <a:solidFill>
                  <a:schemeClr val="bg1"/>
                </a:solidFill>
              </a:rPr>
              <a:t>munud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3"/>
              </a:rPr>
              <a:t>https://www.youtube.com/watch?v=ijmMA9hlo00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4BD2C-8A3C-468B-B790-30B645091573}"/>
              </a:ext>
            </a:extLst>
          </p:cNvPr>
          <p:cNvSpPr txBox="1"/>
          <p:nvPr/>
        </p:nvSpPr>
        <p:spPr>
          <a:xfrm>
            <a:off x="6096000" y="1748981"/>
            <a:ext cx="590349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Pan </a:t>
            </a:r>
            <a:r>
              <a:rPr lang="en-GB" sz="2200" dirty="0" err="1"/>
              <a:t>fydd</a:t>
            </a:r>
            <a:r>
              <a:rPr lang="en-GB" sz="2200" dirty="0"/>
              <a:t> yr </a:t>
            </a:r>
            <a:r>
              <a:rPr lang="en-GB" sz="2200" dirty="0" err="1"/>
              <a:t>holl</a:t>
            </a:r>
            <a:r>
              <a:rPr lang="en-GB" sz="2200" dirty="0"/>
              <a:t> </a:t>
            </a:r>
            <a:r>
              <a:rPr lang="en-GB" sz="2200" dirty="0" err="1"/>
              <a:t>fes</a:t>
            </a:r>
            <a:r>
              <a:rPr lang="en-GB" sz="2200" dirty="0"/>
              <a:t> </a:t>
            </a:r>
            <a:r>
              <a:rPr lang="en-GB" sz="2200" dirty="0" err="1"/>
              <a:t>wedi</a:t>
            </a:r>
            <a:r>
              <a:rPr lang="en-GB" sz="2200" dirty="0"/>
              <a:t> </a:t>
            </a:r>
            <a:r>
              <a:rPr lang="en-GB" sz="2200" dirty="0" err="1"/>
              <a:t>eu</a:t>
            </a:r>
            <a:r>
              <a:rPr lang="en-GB" sz="2200" dirty="0"/>
              <a:t> </a:t>
            </a:r>
            <a:r>
              <a:rPr lang="en-GB" sz="2200" dirty="0" err="1"/>
              <a:t>derbyn</a:t>
            </a:r>
            <a:r>
              <a:rPr lang="en-GB" sz="2200" dirty="0"/>
              <a:t> </a:t>
            </a:r>
            <a:r>
              <a:rPr lang="en-GB" sz="2200" dirty="0" err="1"/>
              <a:t>a’u</a:t>
            </a:r>
            <a:r>
              <a:rPr lang="en-GB" sz="2200" dirty="0"/>
              <a:t> </a:t>
            </a:r>
            <a:r>
              <a:rPr lang="en-GB" sz="2200" dirty="0" err="1"/>
              <a:t>gwirio</a:t>
            </a:r>
            <a:r>
              <a:rPr lang="en-GB" sz="2200" dirty="0"/>
              <a:t> </a:t>
            </a:r>
            <a:r>
              <a:rPr lang="en-GB" sz="2200" dirty="0" err="1"/>
              <a:t>fe</a:t>
            </a:r>
            <a:r>
              <a:rPr lang="en-GB" sz="2200" dirty="0"/>
              <a:t> </a:t>
            </a:r>
            <a:r>
              <a:rPr lang="en-GB" sz="2200" dirty="0" err="1"/>
              <a:t>wneir</a:t>
            </a:r>
            <a:r>
              <a:rPr lang="en-GB" sz="2200" dirty="0"/>
              <a:t> </a:t>
            </a:r>
            <a:r>
              <a:rPr lang="en-GB" sz="2200" dirty="0" err="1"/>
              <a:t>prawf</a:t>
            </a:r>
            <a:r>
              <a:rPr lang="en-GB" sz="2200" dirty="0"/>
              <a:t> </a:t>
            </a:r>
            <a:r>
              <a:rPr lang="en-GB" sz="2200" dirty="0" err="1"/>
              <a:t>egino</a:t>
            </a:r>
            <a:r>
              <a:rPr lang="en-GB" sz="2200" dirty="0"/>
              <a:t>. </a:t>
            </a:r>
          </a:p>
          <a:p>
            <a:endParaRPr lang="en-GB" sz="2200" dirty="0"/>
          </a:p>
          <a:p>
            <a:r>
              <a:rPr lang="en-GB" sz="2200" b="1" dirty="0" err="1">
                <a:solidFill>
                  <a:schemeClr val="accent1"/>
                </a:solidFill>
              </a:rPr>
              <a:t>Cwestiwn</a:t>
            </a:r>
            <a:r>
              <a:rPr lang="en-GB" sz="2200" b="1" dirty="0">
                <a:solidFill>
                  <a:schemeClr val="accent1"/>
                </a:solidFill>
              </a:rPr>
              <a:t> – Beth </a:t>
            </a:r>
            <a:r>
              <a:rPr lang="en-GB" sz="2200" b="1" dirty="0" err="1">
                <a:solidFill>
                  <a:schemeClr val="accent1"/>
                </a:solidFill>
              </a:rPr>
              <a:t>yw</a:t>
            </a:r>
            <a:r>
              <a:rPr lang="en-GB" sz="2200" b="1" dirty="0">
                <a:solidFill>
                  <a:schemeClr val="accent1"/>
                </a:solidFill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</a:rPr>
              <a:t>prawf</a:t>
            </a:r>
            <a:r>
              <a:rPr lang="en-GB" sz="2200" b="1" dirty="0">
                <a:solidFill>
                  <a:schemeClr val="accent1"/>
                </a:solidFill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</a:rPr>
              <a:t>egino</a:t>
            </a:r>
            <a:r>
              <a:rPr lang="en-GB" sz="2200" b="1" dirty="0">
                <a:solidFill>
                  <a:schemeClr val="accent1"/>
                </a:solidFill>
              </a:rPr>
              <a:t>?</a:t>
            </a:r>
          </a:p>
          <a:p>
            <a:endParaRPr lang="en-GB" sz="2200" dirty="0"/>
          </a:p>
          <a:p>
            <a:r>
              <a:rPr lang="en-GB" sz="2200" dirty="0"/>
              <a:t>Mae </a:t>
            </a:r>
            <a:r>
              <a:rPr lang="en-GB" sz="2200" dirty="0" err="1"/>
              <a:t>prawf</a:t>
            </a:r>
            <a:r>
              <a:rPr lang="en-GB" sz="2200" dirty="0"/>
              <a:t> </a:t>
            </a:r>
            <a:r>
              <a:rPr lang="en-GB" sz="2200" dirty="0" err="1"/>
              <a:t>egino’n</a:t>
            </a:r>
            <a:r>
              <a:rPr lang="en-GB" sz="2200" dirty="0"/>
              <a:t> </a:t>
            </a:r>
            <a:r>
              <a:rPr lang="en-GB" sz="2200" dirty="0" err="1"/>
              <a:t>amcangyfrif</a:t>
            </a:r>
            <a:r>
              <a:rPr lang="en-GB" sz="2200" dirty="0"/>
              <a:t> </a:t>
            </a:r>
            <a:r>
              <a:rPr lang="en-GB" sz="2200" dirty="0" err="1"/>
              <a:t>canran</a:t>
            </a:r>
            <a:r>
              <a:rPr lang="en-GB" sz="2200" dirty="0"/>
              <a:t> y </a:t>
            </a:r>
            <a:r>
              <a:rPr lang="en-GB" sz="2200" dirty="0" err="1"/>
              <a:t>mes</a:t>
            </a:r>
            <a:r>
              <a:rPr lang="en-GB" sz="2200" dirty="0"/>
              <a:t> o </a:t>
            </a:r>
            <a:r>
              <a:rPr lang="en-GB" sz="2200" dirty="0" err="1"/>
              <a:t>fewn</a:t>
            </a:r>
            <a:r>
              <a:rPr lang="en-GB" sz="2200" dirty="0"/>
              <a:t> </a:t>
            </a:r>
            <a:r>
              <a:rPr lang="en-GB" sz="2200" dirty="0" err="1"/>
              <a:t>sampl</a:t>
            </a:r>
            <a:r>
              <a:rPr lang="en-GB" sz="2200" dirty="0"/>
              <a:t> </a:t>
            </a:r>
            <a:r>
              <a:rPr lang="en-GB" sz="2200" dirty="0" err="1"/>
              <a:t>sydd</a:t>
            </a:r>
            <a:r>
              <a:rPr lang="en-GB" sz="2200" dirty="0"/>
              <a:t> </a:t>
            </a:r>
            <a:r>
              <a:rPr lang="en-GB" sz="2200" dirty="0" err="1"/>
              <a:t>â’r</a:t>
            </a:r>
            <a:r>
              <a:rPr lang="en-GB" sz="2200" dirty="0"/>
              <a:t> </a:t>
            </a:r>
            <a:r>
              <a:rPr lang="en-GB" sz="2200" dirty="0" err="1"/>
              <a:t>gallu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egino</a:t>
            </a:r>
            <a:r>
              <a:rPr lang="en-GB" sz="2200" dirty="0"/>
              <a:t>. </a:t>
            </a:r>
          </a:p>
          <a:p>
            <a:endParaRPr lang="en-GB" sz="2200" dirty="0"/>
          </a:p>
          <a:p>
            <a:r>
              <a:rPr lang="en-GB" sz="2200" b="1" dirty="0" err="1">
                <a:solidFill>
                  <a:schemeClr val="accent1"/>
                </a:solidFill>
              </a:rPr>
              <a:t>Cwestiwn</a:t>
            </a:r>
            <a:r>
              <a:rPr lang="en-GB" sz="2200" b="1" dirty="0">
                <a:solidFill>
                  <a:schemeClr val="accent1"/>
                </a:solidFill>
              </a:rPr>
              <a:t> – Pam </a:t>
            </a:r>
            <a:r>
              <a:rPr lang="en-GB" sz="2200" b="1" dirty="0" err="1">
                <a:solidFill>
                  <a:schemeClr val="accent1"/>
                </a:solidFill>
              </a:rPr>
              <a:t>gwneud</a:t>
            </a:r>
            <a:r>
              <a:rPr lang="en-GB" sz="2200" b="1" dirty="0">
                <a:solidFill>
                  <a:schemeClr val="accent1"/>
                </a:solidFill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</a:rPr>
              <a:t>prawf</a:t>
            </a:r>
            <a:r>
              <a:rPr lang="en-GB" sz="2200" b="1" dirty="0">
                <a:solidFill>
                  <a:schemeClr val="accent1"/>
                </a:solidFill>
              </a:rPr>
              <a:t> </a:t>
            </a:r>
            <a:r>
              <a:rPr lang="en-GB" sz="2200" b="1" dirty="0" err="1">
                <a:solidFill>
                  <a:schemeClr val="accent1"/>
                </a:solidFill>
              </a:rPr>
              <a:t>egino</a:t>
            </a:r>
            <a:r>
              <a:rPr lang="en-GB" sz="2200" b="1" dirty="0">
                <a:solidFill>
                  <a:schemeClr val="accent1"/>
                </a:solidFill>
              </a:rPr>
              <a:t>?</a:t>
            </a:r>
            <a:endParaRPr lang="en-GB" sz="2200" dirty="0">
              <a:solidFill>
                <a:schemeClr val="accent1"/>
              </a:solidFill>
            </a:endParaRPr>
          </a:p>
          <a:p>
            <a:endParaRPr lang="en-GB" sz="2200" dirty="0"/>
          </a:p>
          <a:p>
            <a:r>
              <a:rPr lang="en-GB" sz="2200" dirty="0"/>
              <a:t>Mae </a:t>
            </a:r>
            <a:r>
              <a:rPr lang="en-GB" sz="2200" dirty="0" err="1"/>
              <a:t>gwybod</a:t>
            </a:r>
            <a:r>
              <a:rPr lang="en-GB" sz="2200" dirty="0"/>
              <a:t> </a:t>
            </a:r>
            <a:r>
              <a:rPr lang="en-GB" sz="2200" dirty="0" err="1"/>
              <a:t>cyfradd</a:t>
            </a:r>
            <a:r>
              <a:rPr lang="en-GB" sz="2200" dirty="0"/>
              <a:t> </a:t>
            </a:r>
            <a:r>
              <a:rPr lang="en-GB" sz="2200" dirty="0" err="1"/>
              <a:t>egino</a:t>
            </a:r>
            <a:r>
              <a:rPr lang="en-GB" sz="2200" dirty="0"/>
              <a:t> </a:t>
            </a:r>
            <a:r>
              <a:rPr lang="en-GB" sz="2200" dirty="0" err="1"/>
              <a:t>hedyn</a:t>
            </a:r>
            <a:r>
              <a:rPr lang="en-GB" sz="2200" dirty="0"/>
              <a:t> </a:t>
            </a:r>
            <a:r>
              <a:rPr lang="en-GB" sz="2200" dirty="0" err="1"/>
              <a:t>penodol</a:t>
            </a:r>
            <a:r>
              <a:rPr lang="en-GB" sz="2200" dirty="0"/>
              <a:t> yn </a:t>
            </a:r>
            <a:r>
              <a:rPr lang="en-GB" sz="2200" dirty="0" err="1"/>
              <a:t>allweddol</a:t>
            </a:r>
            <a:r>
              <a:rPr lang="en-GB" sz="2200" dirty="0"/>
              <a:t> </a:t>
            </a:r>
            <a:r>
              <a:rPr lang="en-GB" sz="2200" dirty="0" err="1"/>
              <a:t>er</a:t>
            </a:r>
            <a:r>
              <a:rPr lang="en-GB" sz="2200" dirty="0"/>
              <a:t> </a:t>
            </a:r>
            <a:r>
              <a:rPr lang="en-GB" sz="2200" dirty="0" err="1"/>
              <a:t>mwyn</a:t>
            </a:r>
            <a:r>
              <a:rPr lang="en-GB" sz="2200" dirty="0"/>
              <a:t> </a:t>
            </a:r>
            <a:r>
              <a:rPr lang="en-GB" sz="2200" dirty="0" err="1"/>
              <a:t>deall</a:t>
            </a:r>
            <a:r>
              <a:rPr lang="en-GB" sz="2200" dirty="0"/>
              <a:t> pa </a:t>
            </a:r>
            <a:r>
              <a:rPr lang="en-GB" sz="2200" dirty="0" err="1"/>
              <a:t>mor</a:t>
            </a:r>
            <a:r>
              <a:rPr lang="en-GB" sz="2200" dirty="0"/>
              <a:t> </a:t>
            </a:r>
            <a:r>
              <a:rPr lang="en-GB" sz="2200" dirty="0" err="1"/>
              <a:t>dda</a:t>
            </a:r>
            <a:r>
              <a:rPr lang="en-GB" sz="2200" dirty="0"/>
              <a:t> y </a:t>
            </a:r>
            <a:r>
              <a:rPr lang="en-GB" sz="2200" dirty="0" err="1"/>
              <a:t>bydd</a:t>
            </a:r>
            <a:r>
              <a:rPr lang="en-GB" sz="2200" dirty="0"/>
              <a:t> yr </a:t>
            </a:r>
            <a:r>
              <a:rPr lang="en-GB" sz="2200" dirty="0" err="1"/>
              <a:t>hedyn</a:t>
            </a:r>
            <a:r>
              <a:rPr lang="en-GB" sz="2200" dirty="0"/>
              <a:t> </a:t>
            </a:r>
            <a:r>
              <a:rPr lang="en-GB" sz="2200" dirty="0" err="1"/>
              <a:t>hwnnw</a:t>
            </a:r>
            <a:r>
              <a:rPr lang="en-GB" sz="2200" dirty="0"/>
              <a:t> yn </a:t>
            </a:r>
            <a:r>
              <a:rPr lang="en-GB" sz="2200" dirty="0" err="1"/>
              <a:t>tyfu</a:t>
            </a:r>
            <a:r>
              <a:rPr lang="en-GB" sz="2200" dirty="0"/>
              <a:t> ar </a:t>
            </a:r>
            <a:r>
              <a:rPr lang="en-GB" sz="2200" dirty="0" err="1"/>
              <a:t>ôl</a:t>
            </a:r>
            <a:r>
              <a:rPr lang="en-GB" sz="2200" dirty="0"/>
              <a:t> </a:t>
            </a:r>
            <a:r>
              <a:rPr lang="en-GB" sz="2200" dirty="0" err="1"/>
              <a:t>ei</a:t>
            </a:r>
            <a:r>
              <a:rPr lang="en-GB" sz="2200" dirty="0"/>
              <a:t> </a:t>
            </a:r>
            <a:r>
              <a:rPr lang="en-GB" sz="2200" dirty="0" err="1"/>
              <a:t>blannu</a:t>
            </a:r>
            <a:r>
              <a:rPr lang="en-GB" sz="2200" dirty="0"/>
              <a:t>. </a:t>
            </a:r>
            <a:endParaRPr lang="en-GB" sz="2400" b="1" dirty="0"/>
          </a:p>
          <a:p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DE5BE-47ED-414A-B591-A64320A494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518265"/>
            <a:ext cx="5481973" cy="3734594"/>
          </a:xfrm>
          <a:prstGeom prst="rect">
            <a:avLst/>
          </a:prstGeom>
          <a:ln w="19050">
            <a:solidFill>
              <a:srgbClr val="0091A5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B7BFF9-6B8D-4E0F-9845-548AA3A36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4E78-E899-49B1-8E8D-E3687E77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78782"/>
          </a:xfrm>
        </p:spPr>
        <p:txBody>
          <a:bodyPr/>
          <a:lstStyle/>
          <a:p>
            <a:r>
              <a:rPr lang="en-GB" sz="2800" dirty="0" err="1">
                <a:solidFill>
                  <a:schemeClr val="accent1"/>
                </a:solidFill>
              </a:rPr>
              <a:t>Amser</a:t>
            </a:r>
            <a:r>
              <a:rPr lang="en-GB" sz="2800" dirty="0">
                <a:solidFill>
                  <a:schemeClr val="accent1"/>
                </a:solidFill>
              </a:rPr>
              <a:t> v </a:t>
            </a:r>
            <a:r>
              <a:rPr lang="en-GB" sz="2800" dirty="0" err="1">
                <a:solidFill>
                  <a:schemeClr val="accent1"/>
                </a:solidFill>
              </a:rPr>
              <a:t>cyfradd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egino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cyfartalog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mesen</a:t>
            </a:r>
            <a:endParaRPr lang="en-GB" sz="2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D484FAF-B654-49CF-808F-577952671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67981"/>
              </p:ext>
            </p:extLst>
          </p:nvPr>
        </p:nvGraphicFramePr>
        <p:xfrm>
          <a:off x="-1" y="1700212"/>
          <a:ext cx="7716254" cy="498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D484FAF-B654-49CF-808F-577952671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16452"/>
              </p:ext>
            </p:extLst>
          </p:nvPr>
        </p:nvGraphicFramePr>
        <p:xfrm>
          <a:off x="-2" y="2130341"/>
          <a:ext cx="8534401" cy="4559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E22EFE-DC3A-40C3-B279-6EBFEC214097}"/>
              </a:ext>
            </a:extLst>
          </p:cNvPr>
          <p:cNvSpPr txBox="1"/>
          <p:nvPr/>
        </p:nvSpPr>
        <p:spPr>
          <a:xfrm>
            <a:off x="5260625" y="1425124"/>
            <a:ext cx="482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Mes</a:t>
            </a:r>
            <a:r>
              <a:rPr lang="en-GB" b="1" dirty="0"/>
              <a:t> yn </a:t>
            </a:r>
            <a:r>
              <a:rPr lang="en-GB" b="1" dirty="0" err="1"/>
              <a:t>cael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</a:t>
            </a:r>
            <a:r>
              <a:rPr lang="en-GB" b="1" dirty="0" err="1"/>
              <a:t>plannu</a:t>
            </a:r>
            <a:r>
              <a:rPr lang="en-GB" b="1" dirty="0"/>
              <a:t> yn y </a:t>
            </a:r>
            <a:r>
              <a:rPr lang="en-GB" b="1" dirty="0" err="1"/>
              <a:t>ddaear</a:t>
            </a:r>
            <a:r>
              <a:rPr lang="en-GB" b="1" dirty="0"/>
              <a:t> yn y </a:t>
            </a:r>
            <a:r>
              <a:rPr lang="en-GB" b="1" dirty="0" err="1"/>
              <a:t>feithrinfa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4DF0E-DB3C-435A-B1D0-310086161EF0}"/>
              </a:ext>
            </a:extLst>
          </p:cNvPr>
          <p:cNvSpPr txBox="1"/>
          <p:nvPr/>
        </p:nvSpPr>
        <p:spPr>
          <a:xfrm>
            <a:off x="2958907" y="1184122"/>
            <a:ext cx="244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Mes</a:t>
            </a:r>
            <a:r>
              <a:rPr lang="en-GB" b="1" dirty="0"/>
              <a:t> yn </a:t>
            </a:r>
            <a:r>
              <a:rPr lang="en-GB" b="1" dirty="0" err="1"/>
              <a:t>cael</a:t>
            </a:r>
            <a:r>
              <a:rPr lang="en-GB" b="1" dirty="0"/>
              <a:t> </a:t>
            </a:r>
            <a:r>
              <a:rPr lang="en-GB" b="1" dirty="0" err="1"/>
              <a:t>eu</a:t>
            </a:r>
            <a:r>
              <a:rPr lang="en-GB" b="1" dirty="0"/>
              <a:t> </a:t>
            </a:r>
            <a:r>
              <a:rPr lang="en-GB" b="1" dirty="0" err="1"/>
              <a:t>casglu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05C933-473F-4419-A3E1-F06C7A8C1C38}"/>
              </a:ext>
            </a:extLst>
          </p:cNvPr>
          <p:cNvSpPr txBox="1"/>
          <p:nvPr/>
        </p:nvSpPr>
        <p:spPr>
          <a:xfrm>
            <a:off x="431802" y="1060789"/>
            <a:ext cx="2448858" cy="92333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/>
              <a:t>Mes</a:t>
            </a:r>
            <a:r>
              <a:rPr lang="en-GB" b="1" dirty="0"/>
              <a:t> yn </a:t>
            </a:r>
            <a:r>
              <a:rPr lang="en-GB" b="1" dirty="0" err="1"/>
              <a:t>aeddfedu</a:t>
            </a:r>
            <a:r>
              <a:rPr lang="en-GB" b="1" dirty="0"/>
              <a:t> ar </a:t>
            </a:r>
            <a:r>
              <a:rPr lang="en-GB" b="1" dirty="0" err="1"/>
              <a:t>goeden</a:t>
            </a:r>
            <a:r>
              <a:rPr lang="en-GB" b="1" dirty="0"/>
              <a:t> a </a:t>
            </a:r>
            <a:r>
              <a:rPr lang="en-GB" b="1" dirty="0" err="1"/>
              <a:t>dechrau</a:t>
            </a:r>
            <a:r>
              <a:rPr lang="en-GB" b="1" dirty="0"/>
              <a:t> </a:t>
            </a:r>
            <a:r>
              <a:rPr lang="en-GB" b="1" dirty="0" err="1"/>
              <a:t>syrthio</a:t>
            </a:r>
            <a:endParaRPr lang="en-GB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88DED5-54FE-4B9E-BFF6-47E54AA50392}"/>
              </a:ext>
            </a:extLst>
          </p:cNvPr>
          <p:cNvGrpSpPr/>
          <p:nvPr/>
        </p:nvGrpSpPr>
        <p:grpSpPr>
          <a:xfrm>
            <a:off x="1063354" y="1684898"/>
            <a:ext cx="1779152" cy="551166"/>
            <a:chOff x="1063057" y="1700212"/>
            <a:chExt cx="1779152" cy="55116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E0A8BC6-C719-4217-A9C5-D7D4F9349985}"/>
                </a:ext>
              </a:extLst>
            </p:cNvPr>
            <p:cNvCxnSpPr>
              <a:cxnSpLocks/>
            </p:cNvCxnSpPr>
            <p:nvPr/>
          </p:nvCxnSpPr>
          <p:spPr>
            <a:xfrm>
              <a:off x="1063057" y="2236031"/>
              <a:ext cx="1779152" cy="15347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1DBE68-F953-43FB-AA62-56B3381BFA6B}"/>
                </a:ext>
              </a:extLst>
            </p:cNvPr>
            <p:cNvCxnSpPr>
              <a:cxnSpLocks/>
            </p:cNvCxnSpPr>
            <p:nvPr/>
          </p:nvCxnSpPr>
          <p:spPr>
            <a:xfrm>
              <a:off x="1620252" y="1700212"/>
              <a:ext cx="0" cy="5511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5063CB-DCF2-4893-95C6-9EDD197F5BC6}"/>
              </a:ext>
            </a:extLst>
          </p:cNvPr>
          <p:cNvGrpSpPr/>
          <p:nvPr/>
        </p:nvGrpSpPr>
        <p:grpSpPr>
          <a:xfrm>
            <a:off x="1856683" y="1770052"/>
            <a:ext cx="2516249" cy="223723"/>
            <a:chOff x="1864870" y="1679357"/>
            <a:chExt cx="2377756" cy="43856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87EF54F-272C-4933-A91F-80DCC3041E15}"/>
                </a:ext>
              </a:extLst>
            </p:cNvPr>
            <p:cNvCxnSpPr>
              <a:cxnSpLocks/>
            </p:cNvCxnSpPr>
            <p:nvPr/>
          </p:nvCxnSpPr>
          <p:spPr>
            <a:xfrm>
              <a:off x="1864870" y="2096602"/>
              <a:ext cx="237775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F4F5389-503D-49A8-9101-66712AC47D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4072" y="1679357"/>
              <a:ext cx="329884" cy="438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8FF705-2A2F-4C20-B9C4-F63770D6841E}"/>
              </a:ext>
            </a:extLst>
          </p:cNvPr>
          <p:cNvGrpSpPr/>
          <p:nvPr/>
        </p:nvGrpSpPr>
        <p:grpSpPr>
          <a:xfrm>
            <a:off x="3926087" y="2041785"/>
            <a:ext cx="1828298" cy="177263"/>
            <a:chOff x="3953377" y="1411341"/>
            <a:chExt cx="1828298" cy="44899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9B26FA-6566-4A3B-B9E7-5F28E9BB84C2}"/>
                </a:ext>
              </a:extLst>
            </p:cNvPr>
            <p:cNvCxnSpPr>
              <a:cxnSpLocks/>
            </p:cNvCxnSpPr>
            <p:nvPr/>
          </p:nvCxnSpPr>
          <p:spPr>
            <a:xfrm>
              <a:off x="3953377" y="1860336"/>
              <a:ext cx="1828298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CEA8AE-F8B5-4DCB-9DE7-9BC084E207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8953" y="1411341"/>
              <a:ext cx="329884" cy="438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F91042B-9CF4-4940-ABB2-BA04722FEEB4}"/>
              </a:ext>
            </a:extLst>
          </p:cNvPr>
          <p:cNvSpPr txBox="1"/>
          <p:nvPr/>
        </p:nvSpPr>
        <p:spPr>
          <a:xfrm>
            <a:off x="8246407" y="2015628"/>
            <a:ext cx="3813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Cwestiwn</a:t>
            </a:r>
            <a:r>
              <a:rPr lang="en-GB" sz="2400" b="1" dirty="0">
                <a:solidFill>
                  <a:schemeClr val="accent1"/>
                </a:solidFill>
              </a:rPr>
              <a:t> – pa </a:t>
            </a:r>
            <a:r>
              <a:rPr lang="en-GB" sz="2400" b="1" dirty="0" err="1">
                <a:solidFill>
                  <a:schemeClr val="accent1"/>
                </a:solidFill>
              </a:rPr>
              <a:t>effaith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mae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amser</a:t>
            </a:r>
            <a:r>
              <a:rPr lang="en-GB" sz="2400" b="1" dirty="0">
                <a:solidFill>
                  <a:schemeClr val="accent1"/>
                </a:solidFill>
              </a:rPr>
              <a:t> yn </a:t>
            </a:r>
            <a:r>
              <a:rPr lang="en-GB" sz="2400" b="1" dirty="0" err="1">
                <a:solidFill>
                  <a:schemeClr val="accent1"/>
                </a:solidFill>
              </a:rPr>
              <a:t>ei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gael</a:t>
            </a:r>
            <a:r>
              <a:rPr lang="en-GB" sz="2400" b="1" dirty="0">
                <a:solidFill>
                  <a:schemeClr val="accent1"/>
                </a:solidFill>
              </a:rPr>
              <a:t> ar </a:t>
            </a:r>
            <a:r>
              <a:rPr lang="en-GB" sz="2400" b="1" dirty="0" err="1">
                <a:solidFill>
                  <a:schemeClr val="accent1"/>
                </a:solidFill>
              </a:rPr>
              <a:t>gyfradd</a:t>
            </a:r>
            <a:r>
              <a:rPr lang="en-GB" sz="2400" b="1" dirty="0">
                <a:solidFill>
                  <a:schemeClr val="accent1"/>
                </a:solidFill>
              </a:rPr>
              <a:t> % </a:t>
            </a:r>
            <a:r>
              <a:rPr lang="en-GB" sz="2400" b="1" dirty="0" err="1">
                <a:solidFill>
                  <a:schemeClr val="accent1"/>
                </a:solidFill>
              </a:rPr>
              <a:t>egino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mes</a:t>
            </a:r>
            <a:r>
              <a:rPr lang="en-GB" sz="2400" b="1" dirty="0">
                <a:solidFill>
                  <a:schemeClr val="accent1"/>
                </a:solidFill>
              </a:rPr>
              <a:t>? 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  <a:p>
            <a:r>
              <a:rPr lang="en-GB" sz="2400" b="1" dirty="0">
                <a:solidFill>
                  <a:schemeClr val="accent1"/>
                </a:solidFill>
              </a:rPr>
              <a:t>Beth </a:t>
            </a:r>
            <a:r>
              <a:rPr lang="en-GB" sz="2400" b="1" dirty="0" err="1">
                <a:solidFill>
                  <a:schemeClr val="accent1"/>
                </a:solidFill>
              </a:rPr>
              <a:t>yw’r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gyfradd</a:t>
            </a:r>
            <a:r>
              <a:rPr lang="en-GB" sz="2400" b="1" dirty="0">
                <a:solidFill>
                  <a:schemeClr val="accent1"/>
                </a:solidFill>
              </a:rPr>
              <a:t> % pan </a:t>
            </a:r>
            <a:r>
              <a:rPr lang="en-GB" sz="2400" b="1" dirty="0" err="1">
                <a:solidFill>
                  <a:schemeClr val="accent1"/>
                </a:solidFill>
              </a:rPr>
              <a:t>fydd</a:t>
            </a:r>
            <a:r>
              <a:rPr lang="en-GB" sz="2400" b="1" dirty="0">
                <a:solidFill>
                  <a:schemeClr val="accent1"/>
                </a:solidFill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</a:rPr>
              <a:t>mes</a:t>
            </a:r>
            <a:r>
              <a:rPr lang="en-GB" sz="2400" b="1" dirty="0">
                <a:solidFill>
                  <a:schemeClr val="accent1"/>
                </a:solidFill>
              </a:rPr>
              <a:t> yn:</a:t>
            </a:r>
          </a:p>
          <a:p>
            <a:pPr marL="342900" indent="-342900">
              <a:buFontTx/>
              <a:buChar char="-"/>
            </a:pPr>
            <a:r>
              <a:rPr lang="en-GB" sz="2400" b="1" dirty="0" err="1">
                <a:solidFill>
                  <a:schemeClr val="accent1"/>
                </a:solidFill>
              </a:rPr>
              <a:t>Syrthio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o’r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goeden</a:t>
            </a:r>
            <a:r>
              <a:rPr lang="en-GB" sz="2400" b="1" dirty="0">
                <a:solidFill>
                  <a:schemeClr val="accent1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accent1"/>
                </a:solidFill>
              </a:rPr>
              <a:t>Cael </a:t>
            </a:r>
            <a:r>
              <a:rPr lang="en-GB" sz="2400" b="1" dirty="0" err="1">
                <a:solidFill>
                  <a:schemeClr val="accent1"/>
                </a:solidFill>
              </a:rPr>
              <a:t>eu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casglu</a:t>
            </a:r>
            <a:r>
              <a:rPr lang="en-GB" sz="2400" b="1" dirty="0">
                <a:solidFill>
                  <a:schemeClr val="accent1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chemeClr val="accent1"/>
                </a:solidFill>
              </a:rPr>
              <a:t>Cael </a:t>
            </a:r>
            <a:r>
              <a:rPr lang="en-GB" sz="2400" b="1" dirty="0" err="1">
                <a:solidFill>
                  <a:schemeClr val="accent1"/>
                </a:solidFill>
              </a:rPr>
              <a:t>eu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plannu</a:t>
            </a:r>
            <a:r>
              <a:rPr lang="en-GB" sz="2400" b="1" dirty="0">
                <a:solidFill>
                  <a:schemeClr val="accent1"/>
                </a:solidFill>
              </a:rPr>
              <a:t> yn y </a:t>
            </a:r>
            <a:r>
              <a:rPr lang="en-GB" sz="2400" b="1" dirty="0" err="1">
                <a:solidFill>
                  <a:schemeClr val="accent1"/>
                </a:solidFill>
              </a:rPr>
              <a:t>ddaear</a:t>
            </a:r>
            <a:r>
              <a:rPr lang="en-GB" sz="2400" b="1" dirty="0">
                <a:solidFill>
                  <a:schemeClr val="accent1"/>
                </a:solidFill>
              </a:rPr>
              <a:t> yn y </a:t>
            </a:r>
            <a:r>
              <a:rPr lang="en-GB" sz="2400" b="1" dirty="0" err="1">
                <a:solidFill>
                  <a:schemeClr val="accent1"/>
                </a:solidFill>
              </a:rPr>
              <a:t>feithrinfa</a:t>
            </a:r>
            <a:r>
              <a:rPr lang="en-GB" sz="2400" b="1" dirty="0">
                <a:solidFill>
                  <a:schemeClr val="accent1"/>
                </a:solidFill>
              </a:rPr>
              <a:t>?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F0FEE90-CB75-4A74-BC2B-A6BC3BBB0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704" y="635308"/>
            <a:ext cx="2295075" cy="61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4E9FFFE-AE5C-472A-AECA-BF6072EB90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4689394"/>
            <a:ext cx="2831181" cy="1881556"/>
          </a:xfrm>
          <a:prstGeom prst="rect">
            <a:avLst/>
          </a:prstGeom>
          <a:ln w="19050">
            <a:solidFill>
              <a:srgbClr val="0091A5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5A7FE-BACB-41C8-8B69-223B82A4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63644"/>
            <a:ext cx="8775700" cy="1223963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Lleihau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dirywiad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ED597A-1DB2-4EFB-96EE-81CD7DF05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793" y="3654790"/>
            <a:ext cx="2926080" cy="1956816"/>
          </a:xfrm>
          <a:ln w="19050">
            <a:solidFill>
              <a:srgbClr val="0091A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A4575-5EFC-4991-999D-F83E9CBE5351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0449" y="2245766"/>
            <a:ext cx="1660207" cy="3495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3958E-13E1-4FF5-BA10-58F1556219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2624804"/>
            <a:ext cx="2833401" cy="1881556"/>
          </a:xfrm>
          <a:prstGeom prst="rect">
            <a:avLst/>
          </a:prstGeom>
          <a:ln w="19050">
            <a:solidFill>
              <a:srgbClr val="0091A5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789DF-19E9-46D6-8346-D062D28566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49" y="3048989"/>
            <a:ext cx="2435889" cy="27275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6EDD2D-F405-4BC8-9E22-D52ABFC638C8}"/>
              </a:ext>
            </a:extLst>
          </p:cNvPr>
          <p:cNvSpPr txBox="1"/>
          <p:nvPr/>
        </p:nvSpPr>
        <p:spPr>
          <a:xfrm>
            <a:off x="316576" y="1679955"/>
            <a:ext cx="11558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Cwestiwn</a:t>
            </a:r>
            <a:r>
              <a:rPr lang="en-GB" sz="2400" b="1" dirty="0">
                <a:solidFill>
                  <a:schemeClr val="accent1"/>
                </a:solidFill>
              </a:rPr>
              <a:t> – Pa </a:t>
            </a:r>
            <a:r>
              <a:rPr lang="en-GB" sz="2400" b="1" dirty="0" err="1">
                <a:solidFill>
                  <a:schemeClr val="accent1"/>
                </a:solidFill>
              </a:rPr>
              <a:t>ffactorau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allai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gyflymu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dirywiad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mesen</a:t>
            </a:r>
            <a:r>
              <a:rPr lang="en-GB" sz="2400" b="1" dirty="0">
                <a:solidFill>
                  <a:schemeClr val="accent1"/>
                </a:solidFill>
              </a:rPr>
              <a:t> a </a:t>
            </a:r>
            <a:r>
              <a:rPr lang="en-GB" sz="2400" b="1" dirty="0" err="1">
                <a:solidFill>
                  <a:schemeClr val="accent1"/>
                </a:solidFill>
              </a:rPr>
              <a:t>lleihau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ei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chyfleoedd</a:t>
            </a:r>
            <a:r>
              <a:rPr lang="en-GB" sz="2400" b="1" dirty="0">
                <a:solidFill>
                  <a:schemeClr val="accent1"/>
                </a:solidFill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</a:rPr>
              <a:t>egino’n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llwyddiannus</a:t>
            </a:r>
            <a:r>
              <a:rPr lang="en-GB" sz="2400" b="1" dirty="0">
                <a:solidFill>
                  <a:schemeClr val="accent1"/>
                </a:solidFill>
              </a:rPr>
              <a:t>?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1E6785-69D8-470E-8007-20EF71DFC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EB73-E7B5-430A-B62C-F506ACB5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784991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Cyfraddau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egino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mes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6B49A-E287-4B9C-9781-AD0FBF05D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57" y="1261241"/>
            <a:ext cx="3840654" cy="5120872"/>
          </a:xfrm>
          <a:ln w="28575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647E2-8A32-45E5-8FB8-78FE7AF1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897C2-85FD-4120-880B-8292100A0997}"/>
              </a:ext>
            </a:extLst>
          </p:cNvPr>
          <p:cNvSpPr txBox="1"/>
          <p:nvPr/>
        </p:nvSpPr>
        <p:spPr>
          <a:xfrm>
            <a:off x="4711367" y="1048605"/>
            <a:ext cx="636517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/>
              <a:t>Y </a:t>
            </a:r>
            <a:r>
              <a:rPr lang="en-GB" sz="2400" dirty="0" err="1"/>
              <a:t>nifer</a:t>
            </a:r>
            <a:r>
              <a:rPr lang="en-GB" sz="2400" dirty="0"/>
              <a:t> </a:t>
            </a:r>
            <a:r>
              <a:rPr lang="en-GB" sz="2400" dirty="0" err="1"/>
              <a:t>cyfartalog</a:t>
            </a:r>
            <a:r>
              <a:rPr lang="en-GB" sz="2400" dirty="0"/>
              <a:t> o </a:t>
            </a:r>
            <a:r>
              <a:rPr lang="en-GB" sz="2400" dirty="0" err="1"/>
              <a:t>fes</a:t>
            </a:r>
            <a:r>
              <a:rPr lang="en-GB" sz="2400" dirty="0"/>
              <a:t> </a:t>
            </a:r>
            <a:r>
              <a:rPr lang="en-GB" sz="2400" dirty="0" err="1"/>
              <a:t>hyfyw</a:t>
            </a:r>
            <a:r>
              <a:rPr lang="en-GB" sz="2400" dirty="0"/>
              <a:t> </a:t>
            </a:r>
            <a:r>
              <a:rPr lang="en-GB" sz="2400" dirty="0" err="1"/>
              <a:t>yw</a:t>
            </a:r>
            <a:r>
              <a:rPr lang="en-GB" sz="2400" dirty="0"/>
              <a:t>: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250 </a:t>
            </a:r>
            <a:r>
              <a:rPr lang="en-GB" sz="2400" dirty="0" err="1"/>
              <a:t>i</a:t>
            </a:r>
            <a:r>
              <a:rPr lang="en-GB" sz="2400" dirty="0"/>
              <a:t> bob kg. ar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derwen</a:t>
            </a:r>
            <a:r>
              <a:rPr lang="en-GB" sz="2400" dirty="0"/>
              <a:t> </a:t>
            </a:r>
            <a:r>
              <a:rPr lang="en-GB" sz="2400" dirty="0" err="1"/>
              <a:t>mes</a:t>
            </a:r>
            <a:r>
              <a:rPr lang="en-GB" sz="2400" dirty="0"/>
              <a:t> d-</a:t>
            </a:r>
            <a:r>
              <a:rPr lang="en-GB" sz="2400" dirty="0" err="1"/>
              <a:t>igoes</a:t>
            </a: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220 i bob kg. ar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derwen</a:t>
            </a:r>
            <a:r>
              <a:rPr lang="en-GB" sz="2400" dirty="0"/>
              <a:t> </a:t>
            </a:r>
            <a:r>
              <a:rPr lang="en-GB" sz="2400" dirty="0" err="1"/>
              <a:t>mes</a:t>
            </a:r>
            <a:r>
              <a:rPr lang="en-GB" sz="2400" dirty="0"/>
              <a:t> </a:t>
            </a:r>
            <a:r>
              <a:rPr lang="en-GB" sz="2400" dirty="0" err="1"/>
              <a:t>coesynnog</a:t>
            </a: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400" dirty="0" err="1"/>
              <a:t>Nifer</a:t>
            </a:r>
            <a:r>
              <a:rPr lang="en-GB" sz="2400" dirty="0"/>
              <a:t> </a:t>
            </a:r>
            <a:r>
              <a:rPr lang="en-GB" sz="2400" dirty="0" err="1"/>
              <a:t>cyfartalog</a:t>
            </a:r>
            <a:r>
              <a:rPr lang="en-GB" sz="2400" dirty="0"/>
              <a:t> y </a:t>
            </a:r>
            <a:r>
              <a:rPr lang="en-GB" sz="2400" dirty="0" err="1"/>
              <a:t>coed</a:t>
            </a:r>
            <a:r>
              <a:rPr lang="en-GB" sz="2400" dirty="0"/>
              <a:t> </a:t>
            </a:r>
            <a:r>
              <a:rPr lang="en-GB" sz="2400" dirty="0" err="1"/>
              <a:t>derw</a:t>
            </a:r>
            <a:r>
              <a:rPr lang="en-GB" sz="2400" dirty="0"/>
              <a:t> a </a:t>
            </a:r>
            <a:r>
              <a:rPr lang="en-GB" sz="2400" dirty="0" err="1"/>
              <a:t>fydd</a:t>
            </a:r>
            <a:r>
              <a:rPr lang="en-GB" sz="2400" dirty="0"/>
              <a:t> yn </a:t>
            </a:r>
            <a:r>
              <a:rPr lang="en-GB" sz="2400" dirty="0" err="1"/>
              <a:t>egino’n</a:t>
            </a:r>
            <a:r>
              <a:rPr lang="en-GB" sz="2400" dirty="0"/>
              <a:t> </a:t>
            </a:r>
            <a:r>
              <a:rPr lang="en-GB" sz="2400" dirty="0" err="1"/>
              <a:t>llwyddiannus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bob kg o </a:t>
            </a:r>
            <a:r>
              <a:rPr lang="en-GB" sz="2400" dirty="0" err="1"/>
              <a:t>fes</a:t>
            </a:r>
            <a:r>
              <a:rPr lang="en-GB" sz="2400" dirty="0"/>
              <a:t> </a:t>
            </a:r>
            <a:r>
              <a:rPr lang="en-GB" sz="2400" dirty="0" err="1"/>
              <a:t>yw</a:t>
            </a:r>
            <a:r>
              <a:rPr lang="en-GB" sz="2400" dirty="0"/>
              <a:t> 80-120 ar </a:t>
            </a:r>
            <a:r>
              <a:rPr lang="en-GB" sz="2400" dirty="0" err="1"/>
              <a:t>gyfer</a:t>
            </a:r>
            <a:r>
              <a:rPr lang="en-GB" sz="2400" dirty="0"/>
              <a:t> </a:t>
            </a:r>
            <a:r>
              <a:rPr lang="en-GB" sz="2400" dirty="0" err="1"/>
              <a:t>coed</a:t>
            </a:r>
            <a:r>
              <a:rPr lang="en-GB" sz="2400" dirty="0"/>
              <a:t> </a:t>
            </a:r>
            <a:r>
              <a:rPr lang="en-GB" sz="2400" dirty="0" err="1"/>
              <a:t>derw</a:t>
            </a:r>
            <a:r>
              <a:rPr lang="en-GB" sz="2400" dirty="0"/>
              <a:t> </a:t>
            </a:r>
            <a:r>
              <a:rPr lang="en-GB" sz="2400" dirty="0" err="1"/>
              <a:t>mes</a:t>
            </a:r>
            <a:r>
              <a:rPr lang="en-GB" sz="2400" dirty="0"/>
              <a:t> di-goes a </a:t>
            </a:r>
            <a:r>
              <a:rPr lang="en-GB" sz="2400" dirty="0" err="1"/>
              <a:t>choesynnog</a:t>
            </a:r>
            <a:r>
              <a:rPr lang="en-GB" sz="24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400" b="1" dirty="0" err="1">
                <a:solidFill>
                  <a:srgbClr val="0091A5"/>
                </a:solidFill>
              </a:rPr>
              <a:t>Cwestiwn</a:t>
            </a:r>
            <a:r>
              <a:rPr lang="en-GB" sz="2400" b="1" dirty="0">
                <a:solidFill>
                  <a:srgbClr val="0091A5"/>
                </a:solidFill>
              </a:rPr>
              <a:t> – </a:t>
            </a:r>
            <a:r>
              <a:rPr lang="en-GB" sz="2400" b="1" dirty="0" err="1">
                <a:solidFill>
                  <a:srgbClr val="0091A5"/>
                </a:solidFill>
              </a:rPr>
              <a:t>Os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caiff</a:t>
            </a:r>
            <a:r>
              <a:rPr lang="en-GB" sz="2400" b="1" dirty="0">
                <a:solidFill>
                  <a:srgbClr val="0091A5"/>
                </a:solidFill>
              </a:rPr>
              <a:t> 250 o </a:t>
            </a:r>
            <a:r>
              <a:rPr lang="en-GB" sz="2400" b="1" dirty="0" err="1">
                <a:solidFill>
                  <a:srgbClr val="0091A5"/>
                </a:solidFill>
              </a:rPr>
              <a:t>fes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digoes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eu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plannu</a:t>
            </a:r>
            <a:r>
              <a:rPr lang="en-GB" sz="2400" b="1" dirty="0">
                <a:solidFill>
                  <a:srgbClr val="0091A5"/>
                </a:solidFill>
              </a:rPr>
              <a:t> ac </a:t>
            </a:r>
            <a:r>
              <a:rPr lang="en-GB" sz="2400" b="1" dirty="0" err="1">
                <a:solidFill>
                  <a:srgbClr val="0091A5"/>
                </a:solidFill>
              </a:rPr>
              <a:t>mae</a:t>
            </a:r>
            <a:r>
              <a:rPr lang="en-GB" sz="2400" b="1" dirty="0">
                <a:solidFill>
                  <a:srgbClr val="0091A5"/>
                </a:solidFill>
              </a:rPr>
              <a:t> 120 o </a:t>
            </a:r>
            <a:r>
              <a:rPr lang="en-GB" sz="2400" b="1" dirty="0" err="1">
                <a:solidFill>
                  <a:srgbClr val="0091A5"/>
                </a:solidFill>
              </a:rPr>
              <a:t>fes</a:t>
            </a:r>
            <a:r>
              <a:rPr lang="en-GB" sz="2400" b="1" dirty="0">
                <a:solidFill>
                  <a:srgbClr val="0091A5"/>
                </a:solidFill>
              </a:rPr>
              <a:t> yn </a:t>
            </a:r>
            <a:r>
              <a:rPr lang="en-GB" sz="2400" b="1" dirty="0" err="1">
                <a:solidFill>
                  <a:srgbClr val="0091A5"/>
                </a:solidFill>
              </a:rPr>
              <a:t>egino’n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llwyddiannus</a:t>
            </a:r>
            <a:r>
              <a:rPr lang="en-GB" sz="2400" b="1" dirty="0">
                <a:solidFill>
                  <a:srgbClr val="0091A5"/>
                </a:solidFill>
              </a:rPr>
              <a:t>, </a:t>
            </a:r>
            <a:r>
              <a:rPr lang="en-GB" sz="2400" b="1" dirty="0" err="1">
                <a:solidFill>
                  <a:srgbClr val="0091A5"/>
                </a:solidFill>
              </a:rPr>
              <a:t>beth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yw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cyfradd</a:t>
            </a:r>
            <a:r>
              <a:rPr lang="en-GB" sz="2400" b="1" dirty="0">
                <a:solidFill>
                  <a:srgbClr val="0091A5"/>
                </a:solidFill>
              </a:rPr>
              <a:t> % </a:t>
            </a:r>
            <a:r>
              <a:rPr lang="en-GB" sz="2400" b="1" dirty="0" err="1">
                <a:solidFill>
                  <a:srgbClr val="0091A5"/>
                </a:solidFill>
              </a:rPr>
              <a:t>egino’r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fesen</a:t>
            </a:r>
            <a:r>
              <a:rPr lang="en-GB" sz="2400" b="1" dirty="0">
                <a:solidFill>
                  <a:srgbClr val="0091A5"/>
                </a:solidFill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61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3FFF-E01F-45C2-A589-EAD32341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379998"/>
            <a:ext cx="8775700" cy="721929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Gaeaf</a:t>
            </a:r>
            <a:r>
              <a:rPr lang="en-GB" dirty="0">
                <a:solidFill>
                  <a:schemeClr val="accent1"/>
                </a:solidFill>
              </a:rPr>
              <a:t> – </a:t>
            </a:r>
            <a:r>
              <a:rPr lang="en-GB" dirty="0" err="1">
                <a:solidFill>
                  <a:schemeClr val="accent1"/>
                </a:solidFill>
              </a:rPr>
              <a:t>Storio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mes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7680B-6B2F-44F5-BBDE-0B3C4878A6FC}"/>
              </a:ext>
            </a:extLst>
          </p:cNvPr>
          <p:cNvSpPr txBox="1"/>
          <p:nvPr/>
        </p:nvSpPr>
        <p:spPr>
          <a:xfrm>
            <a:off x="8239507" y="3152204"/>
            <a:ext cx="37118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Pan </a:t>
            </a:r>
            <a:r>
              <a:rPr lang="en-GB" sz="2400" dirty="0" err="1"/>
              <a:t>fydd</a:t>
            </a:r>
            <a:r>
              <a:rPr lang="en-GB" sz="2400" dirty="0"/>
              <a:t> </a:t>
            </a:r>
            <a:r>
              <a:rPr lang="en-GB" sz="2400" dirty="0" err="1"/>
              <a:t>cadarnhad</a:t>
            </a:r>
            <a:r>
              <a:rPr lang="en-GB" sz="2400" dirty="0"/>
              <a:t> bod yr </a:t>
            </a:r>
            <a:r>
              <a:rPr lang="en-GB" sz="2400" dirty="0" err="1"/>
              <a:t>holl</a:t>
            </a:r>
            <a:r>
              <a:rPr lang="en-GB" sz="2400" dirty="0"/>
              <a:t> </a:t>
            </a:r>
            <a:r>
              <a:rPr lang="en-GB" sz="2400" dirty="0" err="1"/>
              <a:t>fes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cludo</a:t>
            </a:r>
            <a:r>
              <a:rPr lang="en-GB" sz="2400" dirty="0"/>
              <a:t> </a:t>
            </a:r>
            <a:r>
              <a:rPr lang="en-GB" sz="2400" dirty="0" err="1"/>
              <a:t>i’r</a:t>
            </a:r>
            <a:r>
              <a:rPr lang="en-GB" sz="2400" dirty="0"/>
              <a:t> </a:t>
            </a:r>
            <a:r>
              <a:rPr lang="en-GB" sz="2400" dirty="0" err="1"/>
              <a:t>feithrinfa</a:t>
            </a:r>
            <a:r>
              <a:rPr lang="en-GB" sz="2400" dirty="0"/>
              <a:t>, </a:t>
            </a:r>
            <a:r>
              <a:rPr lang="en-GB" sz="2400" dirty="0" err="1"/>
              <a:t>caiff</a:t>
            </a:r>
            <a:r>
              <a:rPr lang="en-GB" sz="2400" dirty="0"/>
              <a:t> yr </a:t>
            </a:r>
            <a:r>
              <a:rPr lang="en-GB" sz="2400" dirty="0" err="1"/>
              <a:t>hambyrddau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gwacau</a:t>
            </a:r>
            <a:r>
              <a:rPr lang="en-GB" sz="2400" dirty="0"/>
              <a:t> a </a:t>
            </a:r>
            <a:r>
              <a:rPr lang="en-GB" sz="2400" dirty="0" err="1"/>
              <a:t>chaiff</a:t>
            </a:r>
            <a:r>
              <a:rPr lang="en-GB" sz="2400" dirty="0"/>
              <a:t> y </a:t>
            </a:r>
            <a:r>
              <a:rPr lang="en-GB" sz="2400" dirty="0" err="1"/>
              <a:t>mes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grwpio</a:t>
            </a:r>
            <a:r>
              <a:rPr lang="en-GB" sz="2400" dirty="0"/>
              <a:t> yn </a:t>
            </a:r>
            <a:r>
              <a:rPr lang="en-GB" sz="2400" dirty="0" err="1"/>
              <a:t>ôl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rhywogaethau</a:t>
            </a:r>
            <a:r>
              <a:rPr lang="en-GB" sz="2400" dirty="0"/>
              <a:t> </a:t>
            </a:r>
            <a:r>
              <a:rPr lang="en-GB" sz="2400" dirty="0" err="1"/>
              <a:t>a’u</a:t>
            </a:r>
            <a:r>
              <a:rPr lang="en-GB" sz="2400" dirty="0"/>
              <a:t> </a:t>
            </a:r>
            <a:r>
              <a:rPr lang="en-GB" sz="2400" dirty="0" err="1"/>
              <a:t>hardal</a:t>
            </a:r>
            <a:r>
              <a:rPr lang="en-GB" sz="2400" dirty="0"/>
              <a:t> </a:t>
            </a:r>
            <a:r>
              <a:rPr lang="en-GB" sz="2400" dirty="0" err="1"/>
              <a:t>tarddle</a:t>
            </a:r>
            <a:r>
              <a:rPr lang="en-GB" sz="2400" dirty="0"/>
              <a:t> yn y </a:t>
            </a:r>
            <a:r>
              <a:rPr lang="en-GB" sz="2400" dirty="0" err="1"/>
              <a:t>storfa</a:t>
            </a:r>
            <a:r>
              <a:rPr lang="en-GB" sz="2400" dirty="0"/>
              <a:t> </a:t>
            </a:r>
            <a:r>
              <a:rPr lang="en-GB" sz="2400" dirty="0" err="1"/>
              <a:t>oer</a:t>
            </a:r>
            <a:r>
              <a:rPr lang="en-GB" sz="24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0B8ED-175E-42A3-9A85-E8684C727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6B79F-6D94-458B-B397-D3CBDFECD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388" y="2837035"/>
            <a:ext cx="4854623" cy="3640967"/>
          </a:xfrm>
          <a:ln w="1905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73E506-59CA-4B58-9166-B597FE4AD1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1152335"/>
            <a:ext cx="4737607" cy="266490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622D2E-7DD3-4F67-8011-B67A961702FA}"/>
              </a:ext>
            </a:extLst>
          </p:cNvPr>
          <p:cNvSpPr txBox="1"/>
          <p:nvPr/>
        </p:nvSpPr>
        <p:spPr>
          <a:xfrm>
            <a:off x="5169408" y="1501697"/>
            <a:ext cx="5086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Pan </a:t>
            </a:r>
            <a:r>
              <a:rPr lang="en-GB" sz="2400" dirty="0" err="1"/>
              <a:t>fyddant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gwirio</a:t>
            </a:r>
            <a:r>
              <a:rPr lang="en-GB" sz="2400" dirty="0"/>
              <a:t>, </a:t>
            </a:r>
            <a:r>
              <a:rPr lang="en-GB" sz="2400" dirty="0" err="1"/>
              <a:t>caiff</a:t>
            </a:r>
            <a:r>
              <a:rPr lang="en-GB" sz="2400" dirty="0"/>
              <a:t> </a:t>
            </a:r>
            <a:r>
              <a:rPr lang="en-GB" sz="2400" dirty="0" err="1"/>
              <a:t>mes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trefnu</a:t>
            </a:r>
            <a:r>
              <a:rPr lang="en-GB" sz="2400" dirty="0"/>
              <a:t> </a:t>
            </a:r>
            <a:r>
              <a:rPr lang="en-GB" sz="2400" dirty="0" err="1"/>
              <a:t>a’u</a:t>
            </a:r>
            <a:r>
              <a:rPr lang="en-GB" sz="2400" dirty="0"/>
              <a:t> </a:t>
            </a:r>
            <a:r>
              <a:rPr lang="en-GB" sz="2400" dirty="0" err="1"/>
              <a:t>harllwys</a:t>
            </a:r>
            <a:r>
              <a:rPr lang="en-GB" sz="2400" dirty="0"/>
              <a:t> ar </a:t>
            </a:r>
            <a:r>
              <a:rPr lang="en-GB" sz="2400" dirty="0" err="1"/>
              <a:t>hambyrddau</a:t>
            </a:r>
            <a:r>
              <a:rPr lang="en-GB" sz="2400" dirty="0"/>
              <a:t> </a:t>
            </a:r>
            <a:r>
              <a:rPr lang="en-GB" sz="2400" dirty="0" err="1"/>
              <a:t>a’u</a:t>
            </a:r>
            <a:r>
              <a:rPr lang="en-GB" sz="2400" dirty="0"/>
              <a:t> </a:t>
            </a:r>
            <a:r>
              <a:rPr lang="en-GB" sz="2400" dirty="0" err="1"/>
              <a:t>storio</a:t>
            </a:r>
            <a:r>
              <a:rPr lang="en-GB" sz="2400" dirty="0"/>
              <a:t> ar </a:t>
            </a:r>
            <a:r>
              <a:rPr lang="en-GB" sz="2400" dirty="0" err="1"/>
              <a:t>baledi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956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6A79-7B8B-472B-8A97-C1F57A6DE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76085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Paratoi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blannu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3E2B7F-C0A3-41C9-955B-D293298B5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1" y="1550616"/>
            <a:ext cx="4808897" cy="3606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7089F-3903-4CE1-A6D4-D2E207FB6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BEE0EF-C122-4FD0-84D5-EDD8ABF57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441" y="1554227"/>
            <a:ext cx="4808896" cy="3606672"/>
          </a:xfrm>
          <a:ln w="1905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7DC66-2991-4E63-ADF6-F107F26D06CA}"/>
              </a:ext>
            </a:extLst>
          </p:cNvPr>
          <p:cNvSpPr txBox="1"/>
          <p:nvPr/>
        </p:nvSpPr>
        <p:spPr>
          <a:xfrm>
            <a:off x="298674" y="5155484"/>
            <a:ext cx="10014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Pan </a:t>
            </a:r>
            <a:r>
              <a:rPr lang="en-GB" dirty="0" err="1"/>
              <a:t>fydd</a:t>
            </a:r>
            <a:r>
              <a:rPr lang="en-GB" dirty="0"/>
              <a:t> yr </a:t>
            </a:r>
            <a:r>
              <a:rPr lang="en-GB" dirty="0" err="1"/>
              <a:t>holl</a:t>
            </a:r>
            <a:r>
              <a:rPr lang="en-GB" dirty="0"/>
              <a:t> </a:t>
            </a:r>
            <a:r>
              <a:rPr lang="en-GB" dirty="0" err="1"/>
              <a:t>gasgliadau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derbyn</a:t>
            </a:r>
            <a:r>
              <a:rPr lang="en-GB" dirty="0"/>
              <a:t>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mes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plannu’n</a:t>
            </a:r>
            <a:r>
              <a:rPr lang="en-GB" dirty="0"/>
              <a:t> </a:t>
            </a:r>
            <a:r>
              <a:rPr lang="en-GB" dirty="0" err="1"/>
              <a:t>fecanyddol</a:t>
            </a:r>
            <a:r>
              <a:rPr lang="en-GB" dirty="0"/>
              <a:t> (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beiriant</a:t>
            </a:r>
            <a:r>
              <a:rPr lang="en-GB" dirty="0"/>
              <a:t>)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gwelyau</a:t>
            </a:r>
            <a:r>
              <a:rPr lang="en-GB" dirty="0"/>
              <a:t> </a:t>
            </a:r>
            <a:r>
              <a:rPr lang="en-GB" dirty="0" err="1"/>
              <a:t>hadau</a:t>
            </a:r>
            <a:r>
              <a:rPr lang="en-GB" dirty="0"/>
              <a:t> cyn </a:t>
            </a:r>
            <a:r>
              <a:rPr lang="en-GB" dirty="0" err="1"/>
              <a:t>gynted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phosibl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lleihau</a:t>
            </a:r>
            <a:r>
              <a:rPr lang="en-GB" dirty="0"/>
              <a:t> </a:t>
            </a:r>
            <a:r>
              <a:rPr lang="en-GB" dirty="0" err="1"/>
              <a:t>cyfradd</a:t>
            </a:r>
            <a:r>
              <a:rPr lang="en-GB" dirty="0"/>
              <a:t> </a:t>
            </a:r>
            <a:r>
              <a:rPr lang="en-GB" dirty="0" err="1"/>
              <a:t>ddirywio’r</a:t>
            </a:r>
            <a:r>
              <a:rPr lang="en-GB" dirty="0"/>
              <a:t> </a:t>
            </a:r>
            <a:r>
              <a:rPr lang="en-GB" dirty="0" err="1"/>
              <a:t>fesen</a:t>
            </a:r>
            <a:r>
              <a:rPr lang="en-GB" dirty="0"/>
              <a:t> –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arfer</a:t>
            </a:r>
            <a:r>
              <a:rPr lang="en-GB" dirty="0"/>
              <a:t> ar </a:t>
            </a:r>
            <a:r>
              <a:rPr lang="en-GB" dirty="0" err="1"/>
              <a:t>ddiwedd</a:t>
            </a:r>
            <a:r>
              <a:rPr lang="en-GB" dirty="0"/>
              <a:t> </a:t>
            </a:r>
            <a:r>
              <a:rPr lang="en-GB" dirty="0" err="1"/>
              <a:t>Tachwedd</a:t>
            </a:r>
            <a:r>
              <a:rPr lang="en-GB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8AFDB7-0570-4879-8203-8A60BA72E45F}"/>
              </a:ext>
            </a:extLst>
          </p:cNvPr>
          <p:cNvSpPr/>
          <p:nvPr/>
        </p:nvSpPr>
        <p:spPr>
          <a:xfrm>
            <a:off x="333171" y="6197084"/>
            <a:ext cx="9815054" cy="369332"/>
          </a:xfrm>
          <a:prstGeom prst="rect">
            <a:avLst/>
          </a:prstGeom>
          <a:solidFill>
            <a:srgbClr val="0091A5"/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bg1"/>
                </a:solidFill>
              </a:rPr>
              <a:t>Fideo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o’r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mes</a:t>
            </a:r>
            <a:r>
              <a:rPr lang="en-GB" b="1" dirty="0">
                <a:solidFill>
                  <a:schemeClr val="bg1"/>
                </a:solidFill>
              </a:rPr>
              <a:t> yn </a:t>
            </a:r>
            <a:r>
              <a:rPr lang="en-GB" b="1" dirty="0" err="1">
                <a:solidFill>
                  <a:schemeClr val="bg1"/>
                </a:solidFill>
              </a:rPr>
              <a:t>cael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eu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plannu’n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fecanyddol</a:t>
            </a:r>
            <a:r>
              <a:rPr lang="en-GB" b="1" dirty="0">
                <a:solidFill>
                  <a:schemeClr val="bg1"/>
                </a:solidFill>
              </a:rPr>
              <a:t> – 35 </a:t>
            </a:r>
            <a:r>
              <a:rPr lang="en-GB" b="1" dirty="0" err="1">
                <a:solidFill>
                  <a:schemeClr val="bg1"/>
                </a:solidFill>
              </a:rPr>
              <a:t>eiliad</a:t>
            </a:r>
            <a:r>
              <a:rPr lang="en-GB" b="1" dirty="0">
                <a:solidFill>
                  <a:schemeClr val="bg1"/>
                </a:solidFill>
              </a:rPr>
              <a:t>   </a:t>
            </a:r>
            <a:r>
              <a:rPr lang="en-GB" u="sng" dirty="0">
                <a:hlinkClick r:id="rId6"/>
              </a:rPr>
              <a:t>https://youtu.be/Lt-FrVBhE_Y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7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01A5-12CC-4B82-B776-D8E492FC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676085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Gwelyau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hadau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CA0DE-B091-418A-9AA8-C8B3E860F2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89" y="1989502"/>
            <a:ext cx="5485885" cy="41144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599CD50-1E17-49DB-893B-9B297E593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28" y="1989502"/>
            <a:ext cx="5485884" cy="4114414"/>
          </a:xfr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0CB6A-4B04-453E-B193-B15EFA4DB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CE9419-C9E1-46E9-A765-55F4C46B9D69}"/>
              </a:ext>
            </a:extLst>
          </p:cNvPr>
          <p:cNvSpPr txBox="1"/>
          <p:nvPr/>
        </p:nvSpPr>
        <p:spPr>
          <a:xfrm>
            <a:off x="356778" y="6246421"/>
            <a:ext cx="1133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accent1"/>
                </a:solidFill>
              </a:rPr>
              <a:t>Cwestiwn</a:t>
            </a:r>
            <a:r>
              <a:rPr lang="en-GB" sz="2000" b="1" dirty="0">
                <a:solidFill>
                  <a:schemeClr val="accent1"/>
                </a:solidFill>
              </a:rPr>
              <a:t> – pam </a:t>
            </a:r>
            <a:r>
              <a:rPr lang="en-GB" sz="2000" b="1" dirty="0" err="1">
                <a:solidFill>
                  <a:schemeClr val="accent1"/>
                </a:solidFill>
              </a:rPr>
              <a:t>mae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rhwydi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dros</a:t>
            </a:r>
            <a:r>
              <a:rPr lang="en-GB" sz="2000" b="1" dirty="0">
                <a:solidFill>
                  <a:schemeClr val="accent1"/>
                </a:solidFill>
              </a:rPr>
              <a:t> y </a:t>
            </a:r>
            <a:r>
              <a:rPr lang="en-GB" sz="2000" b="1" dirty="0" err="1">
                <a:solidFill>
                  <a:schemeClr val="accent1"/>
                </a:solidFill>
              </a:rPr>
              <a:t>gwelyau</a:t>
            </a:r>
            <a:r>
              <a:rPr lang="en-GB" sz="2000" b="1" dirty="0">
                <a:solidFill>
                  <a:schemeClr val="accent1"/>
                </a:solidFill>
              </a:rPr>
              <a:t> </a:t>
            </a:r>
            <a:r>
              <a:rPr lang="en-GB" sz="2000" b="1" dirty="0" err="1">
                <a:solidFill>
                  <a:schemeClr val="accent1"/>
                </a:solidFill>
              </a:rPr>
              <a:t>hadau</a:t>
            </a:r>
            <a:r>
              <a:rPr lang="en-GB" sz="20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695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822A-E421-46EE-88BE-E56B2C5E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76250"/>
            <a:ext cx="9431527" cy="1005119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Gwanwyn</a:t>
            </a:r>
            <a:r>
              <a:rPr lang="en-GB" dirty="0">
                <a:solidFill>
                  <a:schemeClr val="accent1"/>
                </a:solidFill>
              </a:rPr>
              <a:t> – </a:t>
            </a:r>
            <a:r>
              <a:rPr lang="en-GB" dirty="0" err="1">
                <a:solidFill>
                  <a:schemeClr val="accent1"/>
                </a:solidFill>
              </a:rPr>
              <a:t>Meithrin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coed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ifanc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EC166-1FDE-468B-A46C-8B2C1B059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972" y="1292601"/>
            <a:ext cx="4292779" cy="21363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870821B-B459-493D-BEA8-F80BBEFB8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3816927"/>
            <a:ext cx="4195330" cy="2808444"/>
          </a:xfrm>
          <a:ln w="28575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392E33-E697-4D1A-A469-4AF0814B7E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501" y="1831089"/>
            <a:ext cx="2747223" cy="62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19C8C-CB3A-4AAC-83AA-9C9AD2D612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299043"/>
            <a:ext cx="4010768" cy="23187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F79FA-0F0D-4D66-9A48-C9A7424FCB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67221" y="3417234"/>
            <a:ext cx="3873697" cy="2593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5C985-F408-422A-BD2D-3787F4C0F7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08" y="3579256"/>
            <a:ext cx="4061486" cy="30461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976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D269-56C9-4CA8-960E-5C1799F19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51906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Haf</a:t>
            </a:r>
            <a:r>
              <a:rPr lang="en-GB" dirty="0">
                <a:solidFill>
                  <a:schemeClr val="accent1"/>
                </a:solidFill>
              </a:rPr>
              <a:t> – Is-</a:t>
            </a:r>
            <a:r>
              <a:rPr lang="en-GB" dirty="0" err="1">
                <a:solidFill>
                  <a:schemeClr val="accent1"/>
                </a:solidFill>
              </a:rPr>
              <a:t>dorri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8799084-AEC9-48B8-B581-9B51DC0AD2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93957" y="2366738"/>
            <a:ext cx="3432529" cy="229780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FF501-4222-4FF8-A78F-F8485FEBF888}"/>
              </a:ext>
            </a:extLst>
          </p:cNvPr>
          <p:cNvSpPr txBox="1"/>
          <p:nvPr/>
        </p:nvSpPr>
        <p:spPr>
          <a:xfrm>
            <a:off x="383675" y="1128157"/>
            <a:ext cx="8320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Caiff</a:t>
            </a:r>
            <a:r>
              <a:rPr lang="en-GB" sz="2400" dirty="0"/>
              <a:t> is-</a:t>
            </a:r>
            <a:r>
              <a:rPr lang="en-GB" sz="2400" dirty="0" err="1"/>
              <a:t>dorri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gwblhau</a:t>
            </a:r>
            <a:r>
              <a:rPr lang="en-GB" sz="2400" dirty="0"/>
              <a:t> </a:t>
            </a:r>
            <a:r>
              <a:rPr lang="en-GB" sz="2400" dirty="0" err="1"/>
              <a:t>unwaith</a:t>
            </a:r>
            <a:r>
              <a:rPr lang="en-GB" sz="2400" dirty="0"/>
              <a:t> </a:t>
            </a:r>
            <a:r>
              <a:rPr lang="en-GB" sz="2400" dirty="0" err="1"/>
              <a:t>bydd</a:t>
            </a:r>
            <a:r>
              <a:rPr lang="en-GB" sz="2400" dirty="0"/>
              <a:t> y </a:t>
            </a:r>
            <a:r>
              <a:rPr lang="en-GB" sz="2400" dirty="0" err="1"/>
              <a:t>coed</a:t>
            </a:r>
            <a:r>
              <a:rPr lang="en-GB" sz="2400" dirty="0"/>
              <a:t> </a:t>
            </a:r>
            <a:r>
              <a:rPr lang="en-GB" sz="2400" dirty="0" err="1"/>
              <a:t>ifanc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ymddangos</a:t>
            </a:r>
            <a:r>
              <a:rPr lang="en-GB" sz="2400" dirty="0"/>
              <a:t> ac </a:t>
            </a:r>
            <a:r>
              <a:rPr lang="en-GB" sz="2400" dirty="0" err="1"/>
              <a:t>mae</a:t>
            </a:r>
            <a:r>
              <a:rPr lang="en-GB" sz="2400" dirty="0"/>
              <a:t> </a:t>
            </a:r>
            <a:r>
              <a:rPr lang="en-GB" sz="2400" dirty="0" err="1"/>
              <a:t>twf</a:t>
            </a:r>
            <a:r>
              <a:rPr lang="en-GB" sz="2400" dirty="0"/>
              <a:t> </a:t>
            </a:r>
            <a:r>
              <a:rPr lang="en-GB" sz="2400" dirty="0" err="1"/>
              <a:t>newydd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cyfle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sefydlu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Mae is-</a:t>
            </a:r>
            <a:r>
              <a:rPr lang="en-GB" sz="2400" dirty="0" err="1"/>
              <a:t>dorri</a:t>
            </a:r>
            <a:r>
              <a:rPr lang="en-GB" sz="2400" dirty="0"/>
              <a:t> yn </a:t>
            </a:r>
            <a:r>
              <a:rPr lang="en-GB" sz="2400" dirty="0" err="1"/>
              <a:t>golygu</a:t>
            </a:r>
            <a:r>
              <a:rPr lang="en-GB" sz="2400" dirty="0"/>
              <a:t> </a:t>
            </a:r>
            <a:r>
              <a:rPr lang="en-GB" sz="2400" dirty="0" err="1"/>
              <a:t>tynnu</a:t>
            </a:r>
            <a:r>
              <a:rPr lang="en-GB" sz="2400" dirty="0"/>
              <a:t> </a:t>
            </a:r>
            <a:r>
              <a:rPr lang="en-GB" sz="2400" dirty="0" err="1"/>
              <a:t>llafn</a:t>
            </a:r>
            <a:r>
              <a:rPr lang="en-GB" sz="2400" dirty="0"/>
              <a:t> </a:t>
            </a:r>
            <a:r>
              <a:rPr lang="en-GB" sz="2400" dirty="0" err="1"/>
              <a:t>llorweddol</a:t>
            </a:r>
            <a:r>
              <a:rPr lang="en-GB" sz="2400" dirty="0"/>
              <a:t> </a:t>
            </a:r>
            <a:r>
              <a:rPr lang="en-GB" sz="2400" dirty="0" err="1"/>
              <a:t>wedi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fowntio</a:t>
            </a:r>
            <a:r>
              <a:rPr lang="en-GB" sz="2400" dirty="0"/>
              <a:t> ar </a:t>
            </a:r>
            <a:r>
              <a:rPr lang="en-GB" sz="2400" dirty="0" err="1"/>
              <a:t>beiriant</a:t>
            </a:r>
            <a:r>
              <a:rPr lang="en-GB" sz="2400" dirty="0"/>
              <a:t> </a:t>
            </a:r>
            <a:r>
              <a:rPr lang="en-GB" sz="2400" dirty="0" err="1"/>
              <a:t>arbenigol</a:t>
            </a:r>
            <a:r>
              <a:rPr lang="en-GB" sz="2400" dirty="0"/>
              <a:t> </a:t>
            </a:r>
            <a:r>
              <a:rPr lang="en-GB" sz="2400" dirty="0" err="1"/>
              <a:t>drwy’r</a:t>
            </a:r>
            <a:r>
              <a:rPr lang="en-GB" sz="2400" dirty="0"/>
              <a:t> </a:t>
            </a:r>
            <a:r>
              <a:rPr lang="en-GB" sz="2400" dirty="0" err="1"/>
              <a:t>pridd</a:t>
            </a:r>
            <a:r>
              <a:rPr lang="en-GB" sz="2400" dirty="0"/>
              <a:t> ar </a:t>
            </a:r>
            <a:r>
              <a:rPr lang="en-GB" sz="2400" dirty="0" err="1"/>
              <a:t>ddyfnder</a:t>
            </a:r>
            <a:r>
              <a:rPr lang="en-GB" sz="2400" dirty="0"/>
              <a:t> </a:t>
            </a:r>
            <a:r>
              <a:rPr lang="en-GB" sz="2400" dirty="0" err="1"/>
              <a:t>penodol</a:t>
            </a:r>
            <a:r>
              <a:rPr lang="en-GB" sz="2400" dirty="0"/>
              <a:t> o dan wely o </a:t>
            </a:r>
            <a:r>
              <a:rPr lang="en-GB" sz="2400" dirty="0" err="1"/>
              <a:t>goed</a:t>
            </a:r>
            <a:r>
              <a:rPr lang="en-GB" sz="2400" dirty="0"/>
              <a:t> </a:t>
            </a:r>
            <a:r>
              <a:rPr lang="en-GB" sz="2400" dirty="0" err="1"/>
              <a:t>ifanc</a:t>
            </a:r>
            <a:r>
              <a:rPr lang="en-GB" sz="2400" dirty="0"/>
              <a:t>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mwyn</a:t>
            </a:r>
            <a:r>
              <a:rPr lang="en-GB" sz="2400" dirty="0"/>
              <a:t> </a:t>
            </a:r>
            <a:r>
              <a:rPr lang="en-GB" sz="2400" dirty="0" err="1"/>
              <a:t>torri</a:t>
            </a:r>
            <a:r>
              <a:rPr lang="en-GB" sz="2400" dirty="0"/>
              <a:t> </a:t>
            </a:r>
            <a:r>
              <a:rPr lang="en-GB" sz="2400" dirty="0" err="1"/>
              <a:t>gwreiddiau</a:t>
            </a:r>
            <a:r>
              <a:rPr lang="en-GB" sz="2400" dirty="0"/>
              <a:t> </a:t>
            </a:r>
            <a:r>
              <a:rPr lang="en-GB" sz="2400" dirty="0" err="1"/>
              <a:t>dyfnach</a:t>
            </a:r>
            <a:r>
              <a:rPr lang="en-GB" sz="2400" dirty="0"/>
              <a:t> y </a:t>
            </a:r>
            <a:r>
              <a:rPr lang="en-GB" sz="2400" dirty="0" err="1"/>
              <a:t>goeden</a:t>
            </a:r>
            <a:r>
              <a:rPr lang="en-GB" sz="2400" dirty="0"/>
              <a:t>.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702F24-AF39-4B72-8857-55B0CE43A0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37" y="3515643"/>
            <a:ext cx="3664416" cy="3281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6F768-2A48-4018-9ACF-71695826D1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7492" y="5729843"/>
            <a:ext cx="3217016" cy="502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B60159-03C2-40B1-B142-7D1CCB72FC11}"/>
              </a:ext>
            </a:extLst>
          </p:cNvPr>
          <p:cNvSpPr txBox="1"/>
          <p:nvPr/>
        </p:nvSpPr>
        <p:spPr>
          <a:xfrm>
            <a:off x="283712" y="6064917"/>
            <a:ext cx="4535940" cy="7322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EF91F-3BF9-45B6-90DE-D5149A8608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488545"/>
            <a:ext cx="2747223" cy="62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E55CC-5DAC-4DFF-B52D-5803E2FB80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4630" y="4162693"/>
            <a:ext cx="3263622" cy="18357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81D112-EF9A-402B-98B7-5E4C310636CD}"/>
              </a:ext>
            </a:extLst>
          </p:cNvPr>
          <p:cNvSpPr txBox="1"/>
          <p:nvPr/>
        </p:nvSpPr>
        <p:spPr>
          <a:xfrm>
            <a:off x="9664335" y="6150879"/>
            <a:ext cx="251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Isdorri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conwydd</a:t>
            </a:r>
            <a:r>
              <a:rPr lang="en-GB" dirty="0"/>
              <a:t> </a:t>
            </a:r>
            <a:r>
              <a:rPr lang="en-GB" dirty="0" err="1"/>
              <a:t>ifanc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18E191-3A15-4F6C-A8AE-41DD50BB9AF8}"/>
              </a:ext>
            </a:extLst>
          </p:cNvPr>
          <p:cNvCxnSpPr>
            <a:cxnSpLocks/>
          </p:cNvCxnSpPr>
          <p:nvPr/>
        </p:nvCxnSpPr>
        <p:spPr>
          <a:xfrm flipH="1">
            <a:off x="8371994" y="5080587"/>
            <a:ext cx="1065284" cy="1393457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Pocket knife">
            <a:extLst>
              <a:ext uri="{FF2B5EF4-FFF2-40B4-BE49-F238E27FC236}">
                <a16:creationId xmlns:a16="http://schemas.microsoft.com/office/drawing/2014/main" id="{595277B9-2BCF-45E5-B206-D27444D0BB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94187" y="4691842"/>
            <a:ext cx="1373075" cy="13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0.00093 L -0.05807 -0.0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D8B4-D460-47C3-93D5-74A74459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1156"/>
          </a:xfrm>
        </p:spPr>
        <p:txBody>
          <a:bodyPr/>
          <a:lstStyle/>
          <a:p>
            <a:br>
              <a:rPr lang="en-GB" dirty="0">
                <a:solidFill>
                  <a:srgbClr val="0091A5"/>
                </a:solidFill>
              </a:rPr>
            </a:br>
            <a:r>
              <a:rPr lang="en-GB" dirty="0" err="1">
                <a:solidFill>
                  <a:srgbClr val="0091A5"/>
                </a:solidFill>
              </a:rPr>
              <a:t>Cwsg</a:t>
            </a:r>
            <a:endParaRPr lang="en-GB" dirty="0">
              <a:solidFill>
                <a:srgbClr val="0091A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C49465-7948-4DFB-B58D-44865CE75E11}"/>
              </a:ext>
            </a:extLst>
          </p:cNvPr>
          <p:cNvSpPr txBox="1"/>
          <p:nvPr/>
        </p:nvSpPr>
        <p:spPr>
          <a:xfrm>
            <a:off x="4470934" y="1727117"/>
            <a:ext cx="75762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/>
              <a:t>Caiff</a:t>
            </a:r>
            <a:r>
              <a:rPr lang="en-GB" sz="2200" dirty="0"/>
              <a:t> is-</a:t>
            </a:r>
            <a:r>
              <a:rPr lang="en-GB" sz="2200" dirty="0" err="1"/>
              <a:t>dorri</a:t>
            </a:r>
            <a:r>
              <a:rPr lang="en-GB" sz="2200" dirty="0"/>
              <a:t> </a:t>
            </a:r>
            <a:r>
              <a:rPr lang="en-GB" sz="2200" dirty="0" err="1"/>
              <a:t>ei</a:t>
            </a:r>
            <a:r>
              <a:rPr lang="en-GB" sz="2200" dirty="0"/>
              <a:t> </a:t>
            </a:r>
            <a:r>
              <a:rPr lang="en-GB" sz="2200" dirty="0" err="1"/>
              <a:t>wneud</a:t>
            </a:r>
            <a:r>
              <a:rPr lang="en-GB" sz="2200" dirty="0"/>
              <a:t> pan </a:t>
            </a:r>
            <a:r>
              <a:rPr lang="en-GB" sz="2200" dirty="0" err="1"/>
              <a:t>fydd</a:t>
            </a:r>
            <a:r>
              <a:rPr lang="en-GB" sz="2200" dirty="0"/>
              <a:t> </a:t>
            </a:r>
            <a:r>
              <a:rPr lang="en-GB" sz="2200" dirty="0" err="1"/>
              <a:t>planhigion</a:t>
            </a:r>
            <a:r>
              <a:rPr lang="en-GB" sz="2200" dirty="0"/>
              <a:t> yn </a:t>
            </a:r>
            <a:r>
              <a:rPr lang="en-GB" sz="2200" dirty="0" err="1"/>
              <a:t>cysgu</a:t>
            </a:r>
            <a:r>
              <a:rPr lang="en-GB" sz="2200" dirty="0"/>
              <a:t>. </a:t>
            </a:r>
          </a:p>
          <a:p>
            <a:endParaRPr lang="en-GB" b="1" dirty="0">
              <a:solidFill>
                <a:srgbClr val="0091A5"/>
              </a:solidFill>
            </a:endParaRPr>
          </a:p>
          <a:p>
            <a:r>
              <a:rPr lang="en-GB" sz="2200" b="1" dirty="0" err="1">
                <a:solidFill>
                  <a:srgbClr val="0091A5"/>
                </a:solidFill>
              </a:rPr>
              <a:t>Cwestiwn</a:t>
            </a:r>
            <a:r>
              <a:rPr lang="en-GB" sz="2200" b="1" dirty="0">
                <a:solidFill>
                  <a:srgbClr val="0091A5"/>
                </a:solidFill>
              </a:rPr>
              <a:t> – Beth </a:t>
            </a:r>
            <a:r>
              <a:rPr lang="en-GB" sz="2200" b="1" dirty="0" err="1">
                <a:solidFill>
                  <a:srgbClr val="0091A5"/>
                </a:solidFill>
              </a:rPr>
              <a:t>yw</a:t>
            </a:r>
            <a:r>
              <a:rPr lang="en-GB" sz="2200" b="1" dirty="0">
                <a:solidFill>
                  <a:srgbClr val="0091A5"/>
                </a:solidFill>
              </a:rPr>
              <a:t> </a:t>
            </a:r>
            <a:r>
              <a:rPr lang="en-GB" sz="2200" b="1" dirty="0" err="1">
                <a:solidFill>
                  <a:srgbClr val="0091A5"/>
                </a:solidFill>
              </a:rPr>
              <a:t>ystyr</a:t>
            </a:r>
            <a:r>
              <a:rPr lang="en-GB" sz="2200" b="1" dirty="0">
                <a:solidFill>
                  <a:srgbClr val="0091A5"/>
                </a:solidFill>
              </a:rPr>
              <a:t> </a:t>
            </a:r>
            <a:r>
              <a:rPr lang="en-GB" sz="2200" b="1" dirty="0" err="1">
                <a:solidFill>
                  <a:srgbClr val="0091A5"/>
                </a:solidFill>
              </a:rPr>
              <a:t>cwsg</a:t>
            </a:r>
            <a:r>
              <a:rPr lang="en-GB" sz="2200" b="1" dirty="0">
                <a:solidFill>
                  <a:srgbClr val="0091A5"/>
                </a:solidFill>
              </a:rPr>
              <a:t> yn </a:t>
            </a:r>
            <a:r>
              <a:rPr lang="en-GB" sz="2200" b="1" dirty="0" err="1">
                <a:solidFill>
                  <a:srgbClr val="0091A5"/>
                </a:solidFill>
              </a:rPr>
              <a:t>achos</a:t>
            </a:r>
            <a:r>
              <a:rPr lang="en-GB" sz="2200" b="1" dirty="0">
                <a:solidFill>
                  <a:srgbClr val="0091A5"/>
                </a:solidFill>
              </a:rPr>
              <a:t> </a:t>
            </a:r>
            <a:r>
              <a:rPr lang="en-GB" sz="2200" b="1" dirty="0" err="1">
                <a:solidFill>
                  <a:srgbClr val="0091A5"/>
                </a:solidFill>
              </a:rPr>
              <a:t>coed</a:t>
            </a:r>
            <a:r>
              <a:rPr lang="en-GB" sz="2200" b="1" dirty="0">
                <a:solidFill>
                  <a:srgbClr val="0091A5"/>
                </a:solidFill>
              </a:rPr>
              <a:t>? </a:t>
            </a:r>
          </a:p>
          <a:p>
            <a:endParaRPr lang="en-GB" b="1" dirty="0">
              <a:solidFill>
                <a:srgbClr val="0091A5"/>
              </a:solidFill>
            </a:endParaRPr>
          </a:p>
          <a:p>
            <a:r>
              <a:rPr lang="en-GB" sz="2200" b="1" dirty="0" err="1"/>
              <a:t>Cwsg</a:t>
            </a:r>
            <a:r>
              <a:rPr lang="en-GB" sz="2200" dirty="0"/>
              <a:t> – </a:t>
            </a:r>
            <a:r>
              <a:rPr lang="en-GB" sz="2200" dirty="0" err="1"/>
              <a:t>cyfnod</a:t>
            </a:r>
            <a:r>
              <a:rPr lang="en-GB" sz="2200" dirty="0"/>
              <a:t> </a:t>
            </a:r>
            <a:r>
              <a:rPr lang="en-GB" sz="2200" dirty="0" err="1"/>
              <a:t>yng</a:t>
            </a:r>
            <a:r>
              <a:rPr lang="en-GB" sz="2200" dirty="0"/>
              <a:t> </a:t>
            </a:r>
            <a:r>
              <a:rPr lang="en-GB" sz="2200" dirty="0" err="1"/>
              <a:t>nghylch</a:t>
            </a:r>
            <a:r>
              <a:rPr lang="en-GB" sz="2200" dirty="0"/>
              <a:t> </a:t>
            </a:r>
            <a:r>
              <a:rPr lang="en-GB" sz="2200" dirty="0" err="1"/>
              <a:t>bywyd</a:t>
            </a:r>
            <a:r>
              <a:rPr lang="en-GB" sz="2200" dirty="0"/>
              <a:t> </a:t>
            </a:r>
            <a:r>
              <a:rPr lang="en-GB" sz="2200" dirty="0" err="1"/>
              <a:t>coeden</a:t>
            </a:r>
            <a:r>
              <a:rPr lang="en-GB" sz="2200" dirty="0"/>
              <a:t> pan </a:t>
            </a:r>
            <a:r>
              <a:rPr lang="en-GB" sz="2200" dirty="0" err="1"/>
              <a:t>fydd</a:t>
            </a:r>
            <a:r>
              <a:rPr lang="en-GB" sz="2200" dirty="0"/>
              <a:t> </a:t>
            </a:r>
            <a:r>
              <a:rPr lang="en-GB" sz="2200" dirty="0" err="1"/>
              <a:t>twf</a:t>
            </a:r>
            <a:r>
              <a:rPr lang="en-GB" sz="2200" dirty="0"/>
              <a:t> a </a:t>
            </a:r>
            <a:r>
              <a:rPr lang="en-GB" sz="2200" dirty="0" err="1"/>
              <a:t>datblygiad</a:t>
            </a:r>
            <a:r>
              <a:rPr lang="en-GB" sz="2200" dirty="0"/>
              <a:t> yn </a:t>
            </a:r>
            <a:r>
              <a:rPr lang="en-GB" sz="2200" dirty="0" err="1"/>
              <a:t>cael</a:t>
            </a:r>
            <a:r>
              <a:rPr lang="en-GB" sz="2200" dirty="0"/>
              <a:t> </a:t>
            </a:r>
            <a:r>
              <a:rPr lang="en-GB" sz="2200" dirty="0" err="1"/>
              <a:t>ei</a:t>
            </a:r>
            <a:r>
              <a:rPr lang="en-GB" sz="2200" dirty="0"/>
              <a:t> </a:t>
            </a:r>
            <a:r>
              <a:rPr lang="en-GB" sz="2200" dirty="0" err="1"/>
              <a:t>atal</a:t>
            </a:r>
            <a:r>
              <a:rPr lang="en-GB" sz="2200" dirty="0"/>
              <a:t> </a:t>
            </a:r>
            <a:r>
              <a:rPr lang="en-GB" sz="2200" dirty="0" err="1"/>
              <a:t>dros</a:t>
            </a:r>
            <a:r>
              <a:rPr lang="en-GB" sz="2200" dirty="0"/>
              <a:t> </a:t>
            </a:r>
            <a:r>
              <a:rPr lang="en-GB" sz="2200" dirty="0" err="1"/>
              <a:t>dro</a:t>
            </a:r>
            <a:r>
              <a:rPr lang="en-GB" sz="2200" dirty="0"/>
              <a:t>. </a:t>
            </a:r>
          </a:p>
          <a:p>
            <a:endParaRPr lang="en-GB" dirty="0"/>
          </a:p>
          <a:p>
            <a:r>
              <a:rPr lang="en-GB" sz="2200" dirty="0"/>
              <a:t>Mae </a:t>
            </a:r>
            <a:r>
              <a:rPr lang="en-GB" sz="2200" dirty="0" err="1"/>
              <a:t>colli</a:t>
            </a:r>
            <a:r>
              <a:rPr lang="en-GB" sz="2200" dirty="0"/>
              <a:t> </a:t>
            </a:r>
            <a:r>
              <a:rPr lang="en-GB" sz="2200" dirty="0" err="1"/>
              <a:t>dail</a:t>
            </a:r>
            <a:r>
              <a:rPr lang="en-GB" sz="2200" dirty="0"/>
              <a:t> yn </a:t>
            </a:r>
            <a:r>
              <a:rPr lang="en-GB" sz="2200" dirty="0" err="1"/>
              <a:t>dynodi</a:t>
            </a:r>
            <a:r>
              <a:rPr lang="en-GB" sz="2200" dirty="0"/>
              <a:t> bod y </a:t>
            </a:r>
            <a:r>
              <a:rPr lang="en-GB" sz="2200" dirty="0" err="1"/>
              <a:t>coed</a:t>
            </a:r>
            <a:r>
              <a:rPr lang="en-GB" sz="2200" dirty="0"/>
              <a:t> yn </a:t>
            </a:r>
            <a:r>
              <a:rPr lang="en-GB" sz="2200" dirty="0" err="1"/>
              <a:t>dechrau</a:t>
            </a:r>
            <a:r>
              <a:rPr lang="en-GB" sz="2200" dirty="0"/>
              <a:t> </a:t>
            </a:r>
            <a:r>
              <a:rPr lang="en-GB" sz="2200" dirty="0" err="1"/>
              <a:t>cysgu</a:t>
            </a:r>
            <a:r>
              <a:rPr lang="en-GB" sz="2200" dirty="0"/>
              <a:t>.   </a:t>
            </a:r>
          </a:p>
          <a:p>
            <a:endParaRPr lang="en-GB" dirty="0"/>
          </a:p>
          <a:p>
            <a:r>
              <a:rPr lang="en-GB" sz="2200" dirty="0"/>
              <a:t>Mae </a:t>
            </a:r>
            <a:r>
              <a:rPr lang="en-GB" sz="2200" dirty="0" err="1"/>
              <a:t>coed</a:t>
            </a:r>
            <a:r>
              <a:rPr lang="en-GB" sz="2200" dirty="0"/>
              <a:t> yn mynd </a:t>
            </a:r>
            <a:r>
              <a:rPr lang="en-GB" sz="2200" dirty="0" err="1"/>
              <a:t>mewn</a:t>
            </a:r>
            <a:r>
              <a:rPr lang="en-GB" sz="2200" dirty="0"/>
              <a:t> </a:t>
            </a:r>
            <a:r>
              <a:rPr lang="en-GB" sz="2200" dirty="0" err="1"/>
              <a:t>i’r</a:t>
            </a:r>
            <a:r>
              <a:rPr lang="en-GB" sz="2200" dirty="0"/>
              <a:t> </a:t>
            </a:r>
            <a:r>
              <a:rPr lang="en-GB" sz="2200" dirty="0" err="1"/>
              <a:t>tymor</a:t>
            </a:r>
            <a:r>
              <a:rPr lang="en-GB" sz="2200" dirty="0"/>
              <a:t> </a:t>
            </a:r>
            <a:r>
              <a:rPr lang="en-GB" sz="2200" dirty="0" err="1"/>
              <a:t>cysgu</a:t>
            </a:r>
            <a:r>
              <a:rPr lang="en-GB" sz="2200" dirty="0"/>
              <a:t> </a:t>
            </a:r>
            <a:r>
              <a:rPr lang="en-GB" sz="2200" dirty="0" err="1"/>
              <a:t>neu</a:t>
            </a:r>
            <a:r>
              <a:rPr lang="en-GB" sz="2200" dirty="0"/>
              <a:t> ‘</a:t>
            </a:r>
            <a:r>
              <a:rPr lang="en-GB" sz="2200" dirty="0" err="1"/>
              <a:t>seibiant</a:t>
            </a:r>
            <a:r>
              <a:rPr lang="en-GB" sz="2200" dirty="0"/>
              <a:t>’ ar sail </a:t>
            </a:r>
            <a:r>
              <a:rPr lang="en-GB" sz="2200" dirty="0" err="1"/>
              <a:t>gostyngiad</a:t>
            </a:r>
            <a:r>
              <a:rPr lang="en-GB" sz="2200" dirty="0"/>
              <a:t> </a:t>
            </a:r>
            <a:r>
              <a:rPr lang="en-GB" sz="2200" dirty="0" err="1"/>
              <a:t>mewn</a:t>
            </a:r>
            <a:r>
              <a:rPr lang="en-GB" sz="2200" dirty="0"/>
              <a:t> </a:t>
            </a:r>
            <a:r>
              <a:rPr lang="en-GB" sz="2200" dirty="0" err="1"/>
              <a:t>tymheredd</a:t>
            </a:r>
            <a:r>
              <a:rPr lang="en-GB" sz="2200" dirty="0"/>
              <a:t> a </a:t>
            </a:r>
            <a:r>
              <a:rPr lang="en-GB" sz="2200" dirty="0" err="1"/>
              <a:t>llai</a:t>
            </a:r>
            <a:r>
              <a:rPr lang="en-GB" sz="2200" dirty="0"/>
              <a:t> o </a:t>
            </a:r>
            <a:r>
              <a:rPr lang="en-GB" sz="2200" dirty="0" err="1"/>
              <a:t>olau</a:t>
            </a:r>
            <a:r>
              <a:rPr lang="en-GB" sz="2200" dirty="0"/>
              <a:t> </a:t>
            </a:r>
            <a:r>
              <a:rPr lang="en-GB" sz="2200" dirty="0" err="1"/>
              <a:t>dydd</a:t>
            </a:r>
            <a:r>
              <a:rPr lang="en-GB" sz="2200" dirty="0"/>
              <a:t> </a:t>
            </a:r>
            <a:r>
              <a:rPr lang="en-GB" sz="2200" dirty="0" err="1"/>
              <a:t>wrth</a:t>
            </a:r>
            <a:r>
              <a:rPr lang="en-GB" sz="2200" dirty="0"/>
              <a:t> </a:t>
            </a:r>
            <a:r>
              <a:rPr lang="en-GB" sz="2200" dirty="0" err="1"/>
              <a:t>i’r</a:t>
            </a:r>
            <a:r>
              <a:rPr lang="en-GB" sz="2200" dirty="0"/>
              <a:t> </a:t>
            </a:r>
            <a:r>
              <a:rPr lang="en-GB" sz="2200" dirty="0" err="1"/>
              <a:t>hydref</a:t>
            </a:r>
            <a:r>
              <a:rPr lang="en-GB" sz="2200" dirty="0"/>
              <a:t> </a:t>
            </a:r>
            <a:r>
              <a:rPr lang="en-GB" sz="2200" dirty="0" err="1"/>
              <a:t>encilio</a:t>
            </a:r>
            <a:r>
              <a:rPr lang="en-GB" sz="2200" dirty="0"/>
              <a:t> </a:t>
            </a:r>
            <a:r>
              <a:rPr lang="en-GB" sz="2200" dirty="0" err="1"/>
              <a:t>i’r</a:t>
            </a:r>
            <a:r>
              <a:rPr lang="en-GB" sz="2200" dirty="0"/>
              <a:t> </a:t>
            </a:r>
            <a:r>
              <a:rPr lang="en-GB" sz="2200" dirty="0" err="1"/>
              <a:t>gaeaf</a:t>
            </a:r>
            <a:r>
              <a:rPr lang="en-GB" sz="2200" dirty="0"/>
              <a:t>. </a:t>
            </a:r>
            <a:r>
              <a:rPr lang="en-GB" sz="2200" dirty="0" err="1"/>
              <a:t>Fel</a:t>
            </a:r>
            <a:r>
              <a:rPr lang="en-GB" sz="2200" dirty="0"/>
              <a:t> </a:t>
            </a:r>
            <a:r>
              <a:rPr lang="en-GB" sz="2200" dirty="0" err="1"/>
              <a:t>anifeiliaid</a:t>
            </a:r>
            <a:r>
              <a:rPr lang="en-GB" sz="2200" dirty="0"/>
              <a:t> </a:t>
            </a:r>
            <a:r>
              <a:rPr lang="en-GB" sz="2200" dirty="0" err="1"/>
              <a:t>sy’n</a:t>
            </a:r>
            <a:r>
              <a:rPr lang="en-GB" sz="2200" dirty="0"/>
              <a:t> </a:t>
            </a:r>
            <a:r>
              <a:rPr lang="en-GB" sz="2200" dirty="0" err="1"/>
              <a:t>cysgu</a:t>
            </a:r>
            <a:r>
              <a:rPr lang="en-GB" sz="2200" dirty="0"/>
              <a:t>, </a:t>
            </a:r>
            <a:r>
              <a:rPr lang="en-GB" sz="2200" dirty="0" err="1"/>
              <a:t>mae</a:t>
            </a:r>
            <a:r>
              <a:rPr lang="en-GB" sz="2200" dirty="0"/>
              <a:t> </a:t>
            </a:r>
            <a:r>
              <a:rPr lang="en-GB" sz="2200" dirty="0" err="1"/>
              <a:t>coed</a:t>
            </a:r>
            <a:r>
              <a:rPr lang="en-GB" sz="2200" dirty="0"/>
              <a:t> yn llenwi </a:t>
            </a:r>
            <a:r>
              <a:rPr lang="en-GB" sz="2200" dirty="0" err="1"/>
              <a:t>eu</a:t>
            </a:r>
            <a:r>
              <a:rPr lang="en-GB" sz="2200" dirty="0"/>
              <a:t> </a:t>
            </a:r>
            <a:r>
              <a:rPr lang="en-GB" sz="2200" dirty="0" err="1"/>
              <a:t>hunain</a:t>
            </a:r>
            <a:r>
              <a:rPr lang="en-GB" sz="2200" dirty="0"/>
              <a:t> </a:t>
            </a:r>
            <a:r>
              <a:rPr lang="en-GB" sz="2200" dirty="0" err="1"/>
              <a:t>â</a:t>
            </a:r>
            <a:r>
              <a:rPr lang="en-GB" sz="2200" dirty="0"/>
              <a:t> </a:t>
            </a:r>
            <a:r>
              <a:rPr lang="en-GB" sz="2200" dirty="0" err="1"/>
              <a:t>bwyd</a:t>
            </a:r>
            <a:r>
              <a:rPr lang="en-GB" sz="2200" dirty="0"/>
              <a:t> cyn y </a:t>
            </a:r>
            <a:r>
              <a:rPr lang="en-GB" sz="2200" dirty="0" err="1"/>
              <a:t>gaeaf</a:t>
            </a:r>
            <a:r>
              <a:rPr lang="en-GB" sz="2200" dirty="0"/>
              <a:t>, </a:t>
            </a:r>
            <a:r>
              <a:rPr lang="en-GB" sz="2200" dirty="0" err="1"/>
              <a:t>gan</a:t>
            </a:r>
            <a:r>
              <a:rPr lang="en-GB" sz="2200" dirty="0"/>
              <a:t> </a:t>
            </a:r>
            <a:r>
              <a:rPr lang="en-GB" sz="2200" dirty="0" err="1"/>
              <a:t>ei</a:t>
            </a:r>
            <a:r>
              <a:rPr lang="en-GB" sz="2200" dirty="0"/>
              <a:t> </a:t>
            </a:r>
            <a:r>
              <a:rPr lang="en-GB" sz="2200" dirty="0" err="1"/>
              <a:t>ddefnyddio’n</a:t>
            </a:r>
            <a:r>
              <a:rPr lang="en-GB" sz="2200" dirty="0"/>
              <a:t> </a:t>
            </a:r>
            <a:r>
              <a:rPr lang="en-GB" sz="2200" dirty="0" err="1"/>
              <a:t>araf</a:t>
            </a:r>
            <a:r>
              <a:rPr lang="en-GB" sz="2200" dirty="0"/>
              <a:t> yn </a:t>
            </a:r>
            <a:r>
              <a:rPr lang="en-GB" sz="2200" dirty="0" err="1"/>
              <a:t>ystod</a:t>
            </a:r>
            <a:r>
              <a:rPr lang="en-GB" sz="2200" dirty="0"/>
              <a:t> y </a:t>
            </a:r>
            <a:r>
              <a:rPr lang="en-GB" sz="2200" dirty="0" err="1"/>
              <a:t>misoedd</a:t>
            </a:r>
            <a:r>
              <a:rPr lang="en-GB" sz="2200" dirty="0"/>
              <a:t> </a:t>
            </a:r>
            <a:r>
              <a:rPr lang="en-GB" sz="2200" dirty="0" err="1"/>
              <a:t>oer</a:t>
            </a:r>
            <a:r>
              <a:rPr lang="en-GB" sz="2200" dirty="0"/>
              <a:t> o </a:t>
            </a:r>
            <a:r>
              <a:rPr lang="en-GB" sz="2200" dirty="0" err="1"/>
              <a:t>gwsg</a:t>
            </a:r>
            <a:r>
              <a:rPr lang="en-GB" sz="2200" dirty="0"/>
              <a:t>.</a:t>
            </a:r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B9819-B0B8-4E12-9850-410071864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37407"/>
            <a:ext cx="2747223" cy="6273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35C6FD3-B89D-4564-8CD9-0526DF9DAFC1}"/>
              </a:ext>
            </a:extLst>
          </p:cNvPr>
          <p:cNvGrpSpPr/>
          <p:nvPr/>
        </p:nvGrpSpPr>
        <p:grpSpPr>
          <a:xfrm>
            <a:off x="431801" y="1370980"/>
            <a:ext cx="3808130" cy="5253311"/>
            <a:chOff x="431801" y="1285636"/>
            <a:chExt cx="3808130" cy="52533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460EAE-2F4A-4F61-8327-D99EBB588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1" y="1285636"/>
              <a:ext cx="3808130" cy="2546687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6D6392-3A85-41ED-8BC4-F4AED71E6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801" y="3992260"/>
              <a:ext cx="3808130" cy="2546687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623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FE65B3A-7B19-48B5-AB93-722235509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701" y="4573052"/>
            <a:ext cx="2790449" cy="20928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E50CEF-E764-442F-9D7A-7FC9CB73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778759"/>
            <a:ext cx="8775701" cy="542576"/>
          </a:xfrm>
        </p:spPr>
        <p:txBody>
          <a:bodyPr/>
          <a:lstStyle/>
          <a:p>
            <a:r>
              <a:rPr lang="en-GB" sz="2600" dirty="0" err="1">
                <a:solidFill>
                  <a:schemeClr val="accent1"/>
                </a:solidFill>
              </a:rPr>
              <a:t>Mae’r</a:t>
            </a:r>
            <a:r>
              <a:rPr lang="en-GB" sz="2600" dirty="0">
                <a:solidFill>
                  <a:schemeClr val="accent1"/>
                </a:solidFill>
              </a:rPr>
              <a:t> </a:t>
            </a:r>
            <a:r>
              <a:rPr lang="en-GB" sz="2600" dirty="0" err="1">
                <a:solidFill>
                  <a:schemeClr val="accent1"/>
                </a:solidFill>
              </a:rPr>
              <a:t>cyflwyniad</a:t>
            </a:r>
            <a:r>
              <a:rPr lang="en-GB" sz="2600" dirty="0">
                <a:solidFill>
                  <a:schemeClr val="accent1"/>
                </a:solidFill>
              </a:rPr>
              <a:t> PowerPoint </a:t>
            </a:r>
            <a:r>
              <a:rPr lang="en-GB" sz="2600" dirty="0" err="1">
                <a:solidFill>
                  <a:schemeClr val="accent1"/>
                </a:solidFill>
              </a:rPr>
              <a:t>hwn</a:t>
            </a:r>
            <a:r>
              <a:rPr lang="en-GB" sz="2600" dirty="0">
                <a:solidFill>
                  <a:schemeClr val="accent1"/>
                </a:solidFill>
              </a:rPr>
              <a:t> yn </a:t>
            </a:r>
            <a:r>
              <a:rPr lang="en-GB" sz="2600" dirty="0" err="1">
                <a:solidFill>
                  <a:schemeClr val="accent1"/>
                </a:solidFill>
              </a:rPr>
              <a:t>egluro</a:t>
            </a:r>
            <a:r>
              <a:rPr lang="en-GB" sz="2600" dirty="0">
                <a:solidFill>
                  <a:schemeClr val="accent1"/>
                </a:solidFill>
              </a:rPr>
              <a:t>:</a:t>
            </a:r>
            <a:br>
              <a:rPr lang="en-GB" sz="2600" dirty="0"/>
            </a:br>
            <a:endParaRPr lang="en-GB" sz="2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0E031-F107-44B0-A14C-403B1879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71597"/>
            <a:ext cx="5627688" cy="453635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2000" b="0" dirty="0">
                <a:solidFill>
                  <a:schemeClr val="tx1"/>
                </a:solidFill>
              </a:rPr>
              <a:t>Pam </a:t>
            </a:r>
            <a:r>
              <a:rPr lang="en-GB" sz="2000" b="0" dirty="0" err="1">
                <a:solidFill>
                  <a:schemeClr val="tx1"/>
                </a:solidFill>
              </a:rPr>
              <a:t>mae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angen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hadau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lleol</a:t>
            </a:r>
            <a:r>
              <a:rPr lang="en-GB" sz="2000" b="0" dirty="0">
                <a:solidFill>
                  <a:schemeClr val="tx1"/>
                </a:solidFill>
              </a:rPr>
              <a:t> ar </a:t>
            </a:r>
            <a:r>
              <a:rPr lang="en-GB" sz="2000" b="0" dirty="0" err="1">
                <a:solidFill>
                  <a:schemeClr val="tx1"/>
                </a:solidFill>
              </a:rPr>
              <a:t>Gymru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dyfu’r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coed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gorau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posibl</a:t>
            </a:r>
            <a:r>
              <a:rPr lang="en-GB" sz="2000" b="0" dirty="0">
                <a:solidFill>
                  <a:schemeClr val="tx1"/>
                </a:solidFill>
              </a:rPr>
              <a:t> ar </a:t>
            </a:r>
            <a:r>
              <a:rPr lang="en-GB" sz="2000" b="0" dirty="0" err="1">
                <a:solidFill>
                  <a:schemeClr val="tx1"/>
                </a:solidFill>
              </a:rPr>
              <a:t>gyfer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ei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choedwigoedd</a:t>
            </a:r>
            <a:r>
              <a:rPr lang="en-GB" sz="2000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GB" sz="2000" b="0" dirty="0">
                <a:solidFill>
                  <a:schemeClr val="tx1"/>
                </a:solidFill>
              </a:rPr>
              <a:t>Beth </a:t>
            </a:r>
            <a:r>
              <a:rPr lang="en-GB" sz="2000" b="0" dirty="0" err="1">
                <a:solidFill>
                  <a:schemeClr val="tx1"/>
                </a:solidFill>
              </a:rPr>
              <a:t>mae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Cyfoeth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Naturiol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Cymru’n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ei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wneud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sicrhau</a:t>
            </a:r>
            <a:r>
              <a:rPr lang="en-GB" sz="2000" b="0" dirty="0">
                <a:solidFill>
                  <a:schemeClr val="tx1"/>
                </a:solidFill>
              </a:rPr>
              <a:t> bod </a:t>
            </a:r>
            <a:r>
              <a:rPr lang="en-GB" sz="2000" b="0" dirty="0" err="1">
                <a:solidFill>
                  <a:schemeClr val="tx1"/>
                </a:solidFill>
              </a:rPr>
              <a:t>ei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choed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a’i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choetiroedd</a:t>
            </a:r>
            <a:r>
              <a:rPr lang="en-GB" sz="2000" b="0" dirty="0">
                <a:solidFill>
                  <a:schemeClr val="tx1"/>
                </a:solidFill>
              </a:rPr>
              <a:t> yn </a:t>
            </a:r>
            <a:r>
              <a:rPr lang="en-GB" sz="2000" b="0" dirty="0" err="1">
                <a:solidFill>
                  <a:schemeClr val="tx1"/>
                </a:solidFill>
              </a:rPr>
              <a:t>addas</a:t>
            </a:r>
            <a:r>
              <a:rPr lang="en-GB" sz="2000" b="0" dirty="0">
                <a:solidFill>
                  <a:schemeClr val="tx1"/>
                </a:solidFill>
              </a:rPr>
              <a:t> ar </a:t>
            </a:r>
            <a:r>
              <a:rPr lang="en-GB" sz="2000" b="0" dirty="0" err="1">
                <a:solidFill>
                  <a:schemeClr val="tx1"/>
                </a:solidFill>
              </a:rPr>
              <a:t>gyfer</a:t>
            </a:r>
            <a:r>
              <a:rPr lang="en-GB" sz="2000" b="0" dirty="0">
                <a:solidFill>
                  <a:schemeClr val="tx1"/>
                </a:solidFill>
              </a:rPr>
              <a:t> y </a:t>
            </a:r>
            <a:r>
              <a:rPr lang="en-GB" sz="2000" b="0" dirty="0" err="1">
                <a:solidFill>
                  <a:schemeClr val="tx1"/>
                </a:solidFill>
              </a:rPr>
              <a:t>dyfodol</a:t>
            </a:r>
            <a:r>
              <a:rPr lang="en-GB" sz="2000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GB" sz="2000" b="0" dirty="0">
                <a:solidFill>
                  <a:schemeClr val="tx1"/>
                </a:solidFill>
              </a:rPr>
              <a:t>Beth </a:t>
            </a:r>
            <a:r>
              <a:rPr lang="en-GB" sz="2000" b="0" dirty="0" err="1">
                <a:solidFill>
                  <a:schemeClr val="tx1"/>
                </a:solidFill>
              </a:rPr>
              <a:t>sy’n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digwydd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tu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ôl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i’r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llen</a:t>
            </a:r>
            <a:r>
              <a:rPr lang="en-GB" sz="2000" b="0" dirty="0">
                <a:solidFill>
                  <a:schemeClr val="tx1"/>
                </a:solidFill>
              </a:rPr>
              <a:t> yn </a:t>
            </a:r>
            <a:r>
              <a:rPr lang="en-GB" sz="2000" b="0" dirty="0" err="1">
                <a:solidFill>
                  <a:schemeClr val="tx1"/>
                </a:solidFill>
              </a:rPr>
              <a:t>Delamere</a:t>
            </a:r>
            <a:r>
              <a:rPr lang="en-GB" sz="2000" b="0" dirty="0">
                <a:solidFill>
                  <a:schemeClr val="tx1"/>
                </a:solidFill>
              </a:rPr>
              <a:t>, </a:t>
            </a:r>
            <a:r>
              <a:rPr lang="en-GB" sz="2000" b="0" dirty="0" err="1">
                <a:solidFill>
                  <a:schemeClr val="tx1"/>
                </a:solidFill>
              </a:rPr>
              <a:t>sef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meithrinfa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goed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Coedwigaeth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Lloegr</a:t>
            </a:r>
            <a:r>
              <a:rPr lang="en-GB" sz="2000" b="0" dirty="0">
                <a:solidFill>
                  <a:schemeClr val="tx1"/>
                </a:solidFill>
              </a:rPr>
              <a:t>, </a:t>
            </a:r>
            <a:r>
              <a:rPr lang="en-GB" sz="2000" b="0" dirty="0" err="1">
                <a:solidFill>
                  <a:schemeClr val="tx1"/>
                </a:solidFill>
              </a:rPr>
              <a:t>er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mwyn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tyfu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mes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greu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coed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derw</a:t>
            </a:r>
            <a:r>
              <a:rPr lang="en-GB" sz="2000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GB" sz="2000" b="0" dirty="0">
                <a:solidFill>
                  <a:schemeClr val="tx1"/>
                </a:solidFill>
              </a:rPr>
              <a:t>Beth </a:t>
            </a:r>
            <a:r>
              <a:rPr lang="en-GB" sz="2000" b="0" dirty="0" err="1">
                <a:solidFill>
                  <a:schemeClr val="tx1"/>
                </a:solidFill>
              </a:rPr>
              <a:t>sy’n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digwydd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i’r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coed</a:t>
            </a:r>
            <a:r>
              <a:rPr lang="en-GB" sz="2000" b="0" dirty="0">
                <a:solidFill>
                  <a:schemeClr val="tx1"/>
                </a:solidFill>
              </a:rPr>
              <a:t> pan </a:t>
            </a:r>
            <a:r>
              <a:rPr lang="en-GB" sz="2000" b="0" dirty="0" err="1">
                <a:solidFill>
                  <a:schemeClr val="tx1"/>
                </a:solidFill>
              </a:rPr>
              <a:t>fyddan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nhw’n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barod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adael</a:t>
            </a:r>
            <a:r>
              <a:rPr lang="en-GB" sz="2000" b="0" dirty="0">
                <a:solidFill>
                  <a:schemeClr val="tx1"/>
                </a:solidFill>
              </a:rPr>
              <a:t> y </a:t>
            </a:r>
            <a:r>
              <a:rPr lang="en-GB" sz="2000" b="0" dirty="0" err="1">
                <a:solidFill>
                  <a:schemeClr val="tx1"/>
                </a:solidFill>
              </a:rPr>
              <a:t>feithrinfa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goed</a:t>
            </a:r>
            <a:r>
              <a:rPr lang="en-GB" sz="2000" b="0" dirty="0">
                <a:solidFill>
                  <a:schemeClr val="tx1"/>
                </a:solidFill>
              </a:rPr>
              <a:t> a </a:t>
            </a:r>
            <a:r>
              <a:rPr lang="en-GB" sz="2000" b="0" dirty="0" err="1">
                <a:solidFill>
                  <a:schemeClr val="tx1"/>
                </a:solidFill>
              </a:rPr>
              <a:t>dychwelyd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i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fforestydd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err="1">
                <a:solidFill>
                  <a:schemeClr val="tx1"/>
                </a:solidFill>
              </a:rPr>
              <a:t>Cymru</a:t>
            </a:r>
            <a:r>
              <a:rPr lang="en-GB" sz="2000" b="0" dirty="0">
                <a:solidFill>
                  <a:schemeClr val="tx1"/>
                </a:solidFill>
              </a:rPr>
              <a:t>. </a:t>
            </a:r>
            <a:endParaRPr lang="en-GB" sz="2200" b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FEF5C-BFA4-4E17-9F34-4505A55D2F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08" y="3069749"/>
            <a:ext cx="2742798" cy="18360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0AB3B-6E33-490B-98EB-970F63C98E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09697"/>
            <a:ext cx="2742798" cy="182366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FE1356-B69B-4CCF-9586-D40AE7994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800" y="1732300"/>
            <a:ext cx="2565400" cy="5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9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405698-2F02-42EA-98CD-FE3451243D19}"/>
              </a:ext>
            </a:extLst>
          </p:cNvPr>
          <p:cNvSpPr txBox="1"/>
          <p:nvPr/>
        </p:nvSpPr>
        <p:spPr>
          <a:xfrm>
            <a:off x="303481" y="511199"/>
            <a:ext cx="8773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rgbClr val="0091A5"/>
                </a:solidFill>
              </a:rPr>
              <a:t>Systemau</a:t>
            </a:r>
            <a:r>
              <a:rPr lang="en-GB" sz="3000" b="1" dirty="0">
                <a:solidFill>
                  <a:srgbClr val="0091A5"/>
                </a:solidFill>
              </a:rPr>
              <a:t> </a:t>
            </a:r>
            <a:r>
              <a:rPr lang="en-GB" sz="3000" b="1" dirty="0" err="1">
                <a:solidFill>
                  <a:srgbClr val="0091A5"/>
                </a:solidFill>
              </a:rPr>
              <a:t>gwrieddiau</a:t>
            </a:r>
            <a:r>
              <a:rPr lang="en-GB" sz="3000" b="1" dirty="0">
                <a:solidFill>
                  <a:srgbClr val="0091A5"/>
                </a:solidFill>
              </a:rPr>
              <a:t> </a:t>
            </a:r>
            <a:r>
              <a:rPr lang="en-GB" sz="3000" b="1" dirty="0" err="1">
                <a:solidFill>
                  <a:srgbClr val="0091A5"/>
                </a:solidFill>
              </a:rPr>
              <a:t>ffeibrog</a:t>
            </a:r>
            <a:r>
              <a:rPr lang="en-GB" sz="3000" b="1" dirty="0">
                <a:solidFill>
                  <a:srgbClr val="0091A5"/>
                </a:solidFill>
              </a:rPr>
              <a:t> a </a:t>
            </a:r>
            <a:r>
              <a:rPr lang="en-GB" sz="3000" b="1" dirty="0" err="1">
                <a:solidFill>
                  <a:srgbClr val="0091A5"/>
                </a:solidFill>
              </a:rPr>
              <a:t>thap</a:t>
            </a:r>
            <a:endParaRPr lang="en-GB" sz="3000" b="1" dirty="0">
              <a:solidFill>
                <a:srgbClr val="0091A5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1DFC12-6ADC-4697-A929-15B4AAC847AC}"/>
              </a:ext>
            </a:extLst>
          </p:cNvPr>
          <p:cNvGrpSpPr/>
          <p:nvPr/>
        </p:nvGrpSpPr>
        <p:grpSpPr>
          <a:xfrm>
            <a:off x="238298" y="2251759"/>
            <a:ext cx="5689303" cy="4392535"/>
            <a:chOff x="253248" y="3626112"/>
            <a:chExt cx="4199999" cy="2961387"/>
          </a:xfrm>
        </p:grpSpPr>
        <p:pic>
          <p:nvPicPr>
            <p:cNvPr id="7" name="Picture 6" title="www.thedailygarden.us/garden-word-of-the-day/roots">
              <a:extLst>
                <a:ext uri="{FF2B5EF4-FFF2-40B4-BE49-F238E27FC236}">
                  <a16:creationId xmlns:a16="http://schemas.microsoft.com/office/drawing/2014/main" id="{F67B6EA9-8334-4CAD-95EA-1BDB2F37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998" y="3626112"/>
              <a:ext cx="4153113" cy="2641736"/>
            </a:xfrm>
            <a:prstGeom prst="rect">
              <a:avLst/>
            </a:prstGeom>
            <a:ln w="19050">
              <a:solidFill>
                <a:srgbClr val="0091A5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069ECE-A401-4A7C-B69F-21D40299A957}"/>
                </a:ext>
              </a:extLst>
            </p:cNvPr>
            <p:cNvSpPr txBox="1"/>
            <p:nvPr/>
          </p:nvSpPr>
          <p:spPr>
            <a:xfrm>
              <a:off x="253248" y="6310500"/>
              <a:ext cx="4199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www.thedailygarden.us/garden-word-of-the-day/roots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0D739E-35B7-4465-BB63-45C91B5C9CEE}"/>
              </a:ext>
            </a:extLst>
          </p:cNvPr>
          <p:cNvGrpSpPr/>
          <p:nvPr/>
        </p:nvGrpSpPr>
        <p:grpSpPr>
          <a:xfrm>
            <a:off x="855171" y="1134133"/>
            <a:ext cx="9294241" cy="1117626"/>
            <a:chOff x="798021" y="1289997"/>
            <a:chExt cx="9294241" cy="111762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22DE5D-2CFB-4B1F-B9A0-9EBD4309B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8021" y="1643940"/>
              <a:ext cx="598517" cy="744484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3666E9-8DD5-4430-B6B3-9AC6416EF2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6471" y="1643940"/>
              <a:ext cx="1429790" cy="7636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0C0143-E348-425E-BCD4-BF41A18BF8C3}"/>
                </a:ext>
              </a:extLst>
            </p:cNvPr>
            <p:cNvSpPr txBox="1"/>
            <p:nvPr/>
          </p:nvSpPr>
          <p:spPr>
            <a:xfrm>
              <a:off x="1396538" y="1289997"/>
              <a:ext cx="4012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System </a:t>
              </a:r>
              <a:r>
                <a:rPr lang="en-GB" sz="2000" b="1" dirty="0" err="1"/>
                <a:t>wreiddiau</a:t>
              </a:r>
              <a:r>
                <a:rPr lang="en-GB" sz="2000" b="1" dirty="0"/>
                <a:t> </a:t>
              </a:r>
              <a:r>
                <a:rPr lang="en-GB" sz="2000" b="1" dirty="0" err="1"/>
                <a:t>planhigyn</a:t>
              </a:r>
              <a:r>
                <a:rPr lang="en-GB" sz="2000" b="1" dirty="0"/>
                <a:t> </a:t>
              </a:r>
              <a:r>
                <a:rPr lang="en-GB" sz="2000" b="1" dirty="0" err="1"/>
                <a:t>sydd</a:t>
              </a:r>
              <a:r>
                <a:rPr lang="en-GB" sz="2000" b="1" dirty="0"/>
                <a:t> </a:t>
              </a:r>
              <a:r>
                <a:rPr lang="en-GB" sz="2000" b="1" dirty="0" err="1"/>
                <a:t>wedi</a:t>
              </a:r>
              <a:r>
                <a:rPr lang="en-GB" sz="2000" b="1" dirty="0"/>
                <a:t> </a:t>
              </a:r>
              <a:r>
                <a:rPr lang="en-GB" sz="2000" b="1" dirty="0" err="1"/>
                <a:t>ei</a:t>
              </a:r>
              <a:r>
                <a:rPr lang="en-GB" sz="2000" b="1" dirty="0"/>
                <a:t> is-</a:t>
              </a:r>
              <a:r>
                <a:rPr lang="en-GB" sz="2000" b="1" dirty="0" err="1"/>
                <a:t>dorri</a:t>
              </a:r>
              <a:endParaRPr lang="en-GB" sz="20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EB2A75-4218-4ED9-BCEB-38FA1A3C5D0A}"/>
                </a:ext>
              </a:extLst>
            </p:cNvPr>
            <p:cNvSpPr txBox="1"/>
            <p:nvPr/>
          </p:nvSpPr>
          <p:spPr>
            <a:xfrm>
              <a:off x="5963228" y="1331463"/>
              <a:ext cx="41290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System </a:t>
              </a:r>
              <a:r>
                <a:rPr lang="en-GB" sz="2000" b="1" dirty="0" err="1"/>
                <a:t>wrieddiau</a:t>
              </a:r>
              <a:r>
                <a:rPr lang="en-GB" sz="2000" b="1" dirty="0"/>
                <a:t> </a:t>
              </a:r>
              <a:r>
                <a:rPr lang="en-GB" sz="2000" b="1" dirty="0" err="1"/>
                <a:t>planhigyn</a:t>
              </a:r>
              <a:r>
                <a:rPr lang="en-GB" sz="2000" b="1" dirty="0"/>
                <a:t> </a:t>
              </a:r>
              <a:r>
                <a:rPr lang="en-GB" sz="2000" b="1" dirty="0" err="1"/>
                <a:t>sydd</a:t>
              </a:r>
              <a:r>
                <a:rPr lang="en-GB" sz="2000" b="1" dirty="0"/>
                <a:t> </a:t>
              </a:r>
              <a:r>
                <a:rPr lang="en-GB" sz="2000" b="1" dirty="0" err="1"/>
                <a:t>heb</a:t>
              </a:r>
              <a:r>
                <a:rPr lang="en-GB" sz="2000" b="1" dirty="0"/>
                <a:t> </a:t>
              </a:r>
              <a:r>
                <a:rPr lang="en-GB" sz="2000" b="1" dirty="0" err="1"/>
                <a:t>ei</a:t>
              </a:r>
              <a:r>
                <a:rPr lang="en-GB" sz="2000" b="1" dirty="0"/>
                <a:t> is-</a:t>
              </a:r>
              <a:r>
                <a:rPr lang="en-GB" sz="2000" b="1" dirty="0" err="1"/>
                <a:t>dorri</a:t>
              </a:r>
              <a:endParaRPr lang="en-GB" sz="2000" b="1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962A50E-A39D-4A12-B098-5A5E08093883}"/>
              </a:ext>
            </a:extLst>
          </p:cNvPr>
          <p:cNvSpPr txBox="1"/>
          <p:nvPr/>
        </p:nvSpPr>
        <p:spPr>
          <a:xfrm>
            <a:off x="6264401" y="2119979"/>
            <a:ext cx="562579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Cwestiwn</a:t>
            </a:r>
            <a:r>
              <a:rPr lang="en-GB" sz="2400" b="1" dirty="0">
                <a:solidFill>
                  <a:schemeClr val="accent1"/>
                </a:solidFill>
              </a:rPr>
              <a:t> – </a:t>
            </a:r>
            <a:r>
              <a:rPr lang="en-GB" sz="2400" b="1" dirty="0" err="1">
                <a:solidFill>
                  <a:schemeClr val="accent1"/>
                </a:solidFill>
              </a:rPr>
              <a:t>beth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yw’r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gwahaniaethau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amlwg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rhwng</a:t>
            </a:r>
            <a:r>
              <a:rPr lang="en-GB" sz="2400" b="1" dirty="0">
                <a:solidFill>
                  <a:schemeClr val="accent1"/>
                </a:solidFill>
              </a:rPr>
              <a:t> y </a:t>
            </a:r>
            <a:r>
              <a:rPr lang="en-GB" sz="2400" b="1" dirty="0" err="1">
                <a:solidFill>
                  <a:schemeClr val="accent1"/>
                </a:solidFill>
              </a:rPr>
              <a:t>ddwy</a:t>
            </a:r>
            <a:r>
              <a:rPr lang="en-GB" sz="2400" b="1" dirty="0">
                <a:solidFill>
                  <a:schemeClr val="accent1"/>
                </a:solidFill>
              </a:rPr>
              <a:t> system </a:t>
            </a:r>
            <a:r>
              <a:rPr lang="en-GB" sz="2400" b="1" dirty="0" err="1">
                <a:solidFill>
                  <a:schemeClr val="accent1"/>
                </a:solidFill>
              </a:rPr>
              <a:t>wreiddiau</a:t>
            </a:r>
            <a:r>
              <a:rPr lang="en-GB" sz="2400" b="1" dirty="0">
                <a:solidFill>
                  <a:schemeClr val="accent1"/>
                </a:solidFill>
              </a:rPr>
              <a:t>? </a:t>
            </a:r>
          </a:p>
          <a:p>
            <a:endParaRPr lang="en-GB" sz="2000" b="1" dirty="0">
              <a:solidFill>
                <a:schemeClr val="accent1"/>
              </a:solidFill>
            </a:endParaRPr>
          </a:p>
          <a:p>
            <a:r>
              <a:rPr lang="en-GB" sz="2400" b="1" dirty="0" err="1">
                <a:solidFill>
                  <a:schemeClr val="accent1"/>
                </a:solidFill>
              </a:rPr>
              <a:t>Cwestiwn</a:t>
            </a:r>
            <a:r>
              <a:rPr lang="en-GB" sz="2400" b="1" dirty="0">
                <a:solidFill>
                  <a:schemeClr val="accent1"/>
                </a:solidFill>
              </a:rPr>
              <a:t> – pa system </a:t>
            </a:r>
            <a:r>
              <a:rPr lang="en-GB" sz="2400" b="1" dirty="0" err="1">
                <a:solidFill>
                  <a:schemeClr val="accent1"/>
                </a:solidFill>
              </a:rPr>
              <a:t>wreiddiau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ydych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chi’n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credu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sydd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wedi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datblygu</a:t>
            </a:r>
            <a:r>
              <a:rPr lang="en-GB" sz="2400" b="1" dirty="0">
                <a:solidFill>
                  <a:schemeClr val="accent1"/>
                </a:solidFill>
              </a:rPr>
              <a:t> o </a:t>
            </a:r>
            <a:r>
              <a:rPr lang="en-GB" sz="2400" b="1" dirty="0" err="1">
                <a:solidFill>
                  <a:schemeClr val="accent1"/>
                </a:solidFill>
              </a:rPr>
              <a:t>ganlyniad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i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isdorri</a:t>
            </a:r>
            <a:r>
              <a:rPr lang="en-GB" sz="2400" b="1" dirty="0">
                <a:solidFill>
                  <a:schemeClr val="accent1"/>
                </a:solidFill>
              </a:rPr>
              <a:t>? </a:t>
            </a:r>
          </a:p>
          <a:p>
            <a:endParaRPr lang="en-GB" sz="2000" b="1" dirty="0">
              <a:solidFill>
                <a:schemeClr val="accent1"/>
              </a:solidFill>
            </a:endParaRPr>
          </a:p>
          <a:p>
            <a:r>
              <a:rPr lang="en-GB" sz="2400" b="1" dirty="0" err="1">
                <a:solidFill>
                  <a:schemeClr val="accent1"/>
                </a:solidFill>
              </a:rPr>
              <a:t>Cwestiwn</a:t>
            </a:r>
            <a:r>
              <a:rPr lang="en-GB" sz="2400" b="1" dirty="0">
                <a:solidFill>
                  <a:schemeClr val="accent1"/>
                </a:solidFill>
              </a:rPr>
              <a:t> – Pam </a:t>
            </a:r>
            <a:r>
              <a:rPr lang="en-GB" sz="2400" b="1" dirty="0" err="1">
                <a:solidFill>
                  <a:schemeClr val="accent1"/>
                </a:solidFill>
              </a:rPr>
              <a:t>ydych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chi’n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credu</a:t>
            </a:r>
            <a:r>
              <a:rPr lang="en-GB" sz="2400" b="1" dirty="0">
                <a:solidFill>
                  <a:schemeClr val="accent1"/>
                </a:solidFill>
              </a:rPr>
              <a:t> bod system </a:t>
            </a:r>
            <a:r>
              <a:rPr lang="en-GB" sz="2400" b="1" dirty="0" err="1">
                <a:solidFill>
                  <a:schemeClr val="accent1"/>
                </a:solidFill>
              </a:rPr>
              <a:t>wreiddio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coed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ffeibrog</a:t>
            </a:r>
            <a:r>
              <a:rPr lang="en-GB" sz="2400" b="1" dirty="0">
                <a:solidFill>
                  <a:schemeClr val="accent1"/>
                </a:solidFill>
              </a:rPr>
              <a:t> yn </a:t>
            </a:r>
            <a:r>
              <a:rPr lang="en-GB" sz="2400" b="1" dirty="0" err="1">
                <a:solidFill>
                  <a:schemeClr val="accent1"/>
                </a:solidFill>
              </a:rPr>
              <a:t>fwy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ffafriol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na</a:t>
            </a:r>
            <a:r>
              <a:rPr lang="en-GB" sz="2400" b="1" dirty="0">
                <a:solidFill>
                  <a:schemeClr val="accent1"/>
                </a:solidFill>
              </a:rPr>
              <a:t> system </a:t>
            </a:r>
            <a:r>
              <a:rPr lang="en-GB" sz="2400" b="1" dirty="0" err="1">
                <a:solidFill>
                  <a:schemeClr val="accent1"/>
                </a:solidFill>
              </a:rPr>
              <a:t>wreiddio</a:t>
            </a:r>
            <a:r>
              <a:rPr lang="en-GB" sz="2400" b="1" dirty="0">
                <a:solidFill>
                  <a:schemeClr val="accent1"/>
                </a:solidFill>
              </a:rPr>
              <a:t> tap yn y </a:t>
            </a:r>
            <a:r>
              <a:rPr lang="en-GB" sz="2400" b="1" dirty="0" err="1">
                <a:solidFill>
                  <a:schemeClr val="accent1"/>
                </a:solidFill>
              </a:rPr>
              <a:t>feithrinfa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goed</a:t>
            </a:r>
            <a:r>
              <a:rPr lang="en-GB" sz="2400" b="1" dirty="0">
                <a:solidFill>
                  <a:schemeClr val="accent1"/>
                </a:solidFill>
              </a:rPr>
              <a:t>?  </a:t>
            </a:r>
          </a:p>
          <a:p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55BEDE-B1A1-464E-9690-4CCD31C14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68" y="511199"/>
            <a:ext cx="2076188" cy="627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7A874-B36E-4045-A6DE-4A600909FEF8}"/>
              </a:ext>
            </a:extLst>
          </p:cNvPr>
          <p:cNvSpPr txBox="1"/>
          <p:nvPr/>
        </p:nvSpPr>
        <p:spPr>
          <a:xfrm>
            <a:off x="301808" y="2365280"/>
            <a:ext cx="5098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System </a:t>
            </a:r>
            <a:r>
              <a:rPr lang="en-GB" b="1" dirty="0" err="1"/>
              <a:t>gwreiddiau</a:t>
            </a:r>
            <a:r>
              <a:rPr lang="en-GB" b="1" dirty="0"/>
              <a:t> </a:t>
            </a:r>
            <a:r>
              <a:rPr lang="en-GB" b="1" dirty="0" err="1"/>
              <a:t>ffeibrog</a:t>
            </a:r>
            <a:r>
              <a:rPr lang="en-GB" b="1" dirty="0"/>
              <a:t>       </a:t>
            </a:r>
            <a:r>
              <a:rPr lang="en-GB" b="1" dirty="0" err="1"/>
              <a:t>Tapwreiddiau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000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1097-14F0-4F41-8F5A-1DBED2E9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560070"/>
          </a:xfrm>
        </p:spPr>
        <p:txBody>
          <a:bodyPr/>
          <a:lstStyle/>
          <a:p>
            <a:r>
              <a:rPr lang="en-GB" sz="2800" dirty="0" err="1">
                <a:solidFill>
                  <a:srgbClr val="0091A5"/>
                </a:solidFill>
              </a:rPr>
              <a:t>Hydref</a:t>
            </a:r>
            <a:r>
              <a:rPr lang="en-GB" sz="2800" dirty="0">
                <a:solidFill>
                  <a:srgbClr val="0091A5"/>
                </a:solidFill>
              </a:rPr>
              <a:t>/</a:t>
            </a:r>
            <a:r>
              <a:rPr lang="en-GB" sz="2800" dirty="0" err="1">
                <a:solidFill>
                  <a:srgbClr val="0091A5"/>
                </a:solidFill>
              </a:rPr>
              <a:t>Gaeaf</a:t>
            </a:r>
            <a:r>
              <a:rPr lang="en-GB" sz="2800" dirty="0">
                <a:solidFill>
                  <a:srgbClr val="0091A5"/>
                </a:solidFill>
              </a:rPr>
              <a:t> – Codi a </a:t>
            </a:r>
            <a:r>
              <a:rPr lang="en-GB" sz="2800" dirty="0" err="1">
                <a:solidFill>
                  <a:srgbClr val="0091A5"/>
                </a:solidFill>
              </a:rPr>
              <a:t>phlannu</a:t>
            </a:r>
            <a:r>
              <a:rPr lang="en-GB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A76CD-E740-4455-AE4E-C34AAC9ACF4F}"/>
              </a:ext>
            </a:extLst>
          </p:cNvPr>
          <p:cNvSpPr txBox="1"/>
          <p:nvPr/>
        </p:nvSpPr>
        <p:spPr>
          <a:xfrm>
            <a:off x="431801" y="1036321"/>
            <a:ext cx="43228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/>
              <a:t>Yn </a:t>
            </a:r>
            <a:r>
              <a:rPr lang="en-GB" sz="1700" dirty="0" err="1"/>
              <a:t>ystod</a:t>
            </a:r>
            <a:r>
              <a:rPr lang="en-GB" sz="1700" dirty="0"/>
              <a:t> yr </a:t>
            </a:r>
            <a:r>
              <a:rPr lang="en-GB" sz="1700" dirty="0" err="1"/>
              <a:t>hydref</a:t>
            </a:r>
            <a:r>
              <a:rPr lang="en-GB" sz="1700" dirty="0"/>
              <a:t> </a:t>
            </a:r>
            <a:r>
              <a:rPr lang="en-GB" sz="1700" dirty="0" err="1"/>
              <a:t>mae’r</a:t>
            </a:r>
            <a:r>
              <a:rPr lang="en-GB" sz="1700" dirty="0"/>
              <a:t> </a:t>
            </a:r>
            <a:r>
              <a:rPr lang="en-GB" sz="1700" dirty="0" err="1"/>
              <a:t>coed</a:t>
            </a:r>
            <a:r>
              <a:rPr lang="en-GB" sz="1700" dirty="0"/>
              <a:t> yn </a:t>
            </a:r>
            <a:r>
              <a:rPr lang="en-GB" sz="1700" dirty="0" err="1"/>
              <a:t>cael</a:t>
            </a:r>
            <a:r>
              <a:rPr lang="en-GB" sz="1700" dirty="0"/>
              <a:t> 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cyfri</a:t>
            </a:r>
            <a:r>
              <a:rPr lang="en-GB" sz="1700" dirty="0"/>
              <a:t> </a:t>
            </a:r>
            <a:r>
              <a:rPr lang="en-GB" sz="1700" dirty="0" err="1"/>
              <a:t>a’u</a:t>
            </a:r>
            <a:r>
              <a:rPr lang="en-GB" sz="1700" dirty="0"/>
              <a:t> </a:t>
            </a:r>
            <a:r>
              <a:rPr lang="en-GB" sz="1700" dirty="0" err="1"/>
              <a:t>huchder</a:t>
            </a:r>
            <a:r>
              <a:rPr lang="en-GB" sz="1700" dirty="0"/>
              <a:t> yn </a:t>
            </a:r>
            <a:r>
              <a:rPr lang="en-GB" sz="1700" dirty="0" err="1"/>
              <a:t>cael</a:t>
            </a:r>
            <a:r>
              <a:rPr lang="en-GB" sz="1700" dirty="0"/>
              <a:t> </a:t>
            </a:r>
            <a:r>
              <a:rPr lang="en-GB" sz="1700" dirty="0" err="1"/>
              <a:t>ei</a:t>
            </a:r>
            <a:r>
              <a:rPr lang="en-GB" sz="1700" dirty="0"/>
              <a:t> </a:t>
            </a:r>
            <a:r>
              <a:rPr lang="en-GB" sz="1700" dirty="0" err="1"/>
              <a:t>fesur</a:t>
            </a:r>
            <a:r>
              <a:rPr lang="en-GB" sz="1700" dirty="0"/>
              <a:t>. </a:t>
            </a:r>
          </a:p>
          <a:p>
            <a:endParaRPr lang="en-GB" sz="1700" dirty="0"/>
          </a:p>
          <a:p>
            <a:r>
              <a:rPr lang="en-GB" sz="1700" dirty="0" err="1"/>
              <a:t>Wrth</a:t>
            </a:r>
            <a:r>
              <a:rPr lang="en-GB" sz="1700" dirty="0"/>
              <a:t> </a:t>
            </a:r>
            <a:r>
              <a:rPr lang="en-GB" sz="1700" dirty="0" err="1"/>
              <a:t>i’r</a:t>
            </a:r>
            <a:r>
              <a:rPr lang="en-GB" sz="1700" dirty="0"/>
              <a:t> </a:t>
            </a:r>
            <a:r>
              <a:rPr lang="en-GB" sz="1700" dirty="0" err="1"/>
              <a:t>coed</a:t>
            </a:r>
            <a:r>
              <a:rPr lang="en-GB" sz="1700" dirty="0"/>
              <a:t> </a:t>
            </a:r>
            <a:r>
              <a:rPr lang="en-GB" sz="1700" dirty="0" err="1"/>
              <a:t>gysgu</a:t>
            </a:r>
            <a:r>
              <a:rPr lang="en-GB" sz="1700" dirty="0"/>
              <a:t> </a:t>
            </a:r>
            <a:r>
              <a:rPr lang="en-GB" sz="1700" dirty="0" err="1"/>
              <a:t>ddiwedd</a:t>
            </a:r>
            <a:r>
              <a:rPr lang="en-GB" sz="1700" dirty="0"/>
              <a:t> yr </a:t>
            </a:r>
            <a:r>
              <a:rPr lang="en-GB" sz="1700" dirty="0" err="1"/>
              <a:t>hydref</a:t>
            </a:r>
            <a:r>
              <a:rPr lang="en-GB" sz="1700" dirty="0"/>
              <a:t>/yn y </a:t>
            </a:r>
            <a:r>
              <a:rPr lang="en-GB" sz="1700" dirty="0" err="1"/>
              <a:t>gaeaf</a:t>
            </a:r>
            <a:r>
              <a:rPr lang="en-GB" sz="1700" dirty="0"/>
              <a:t> </a:t>
            </a:r>
            <a:r>
              <a:rPr lang="en-GB" sz="1700" dirty="0" err="1"/>
              <a:t>maent</a:t>
            </a:r>
            <a:r>
              <a:rPr lang="en-GB" sz="1700" dirty="0"/>
              <a:t> yn </a:t>
            </a:r>
            <a:r>
              <a:rPr lang="en-GB" sz="1700" dirty="0" err="1"/>
              <a:t>barod</a:t>
            </a:r>
            <a:r>
              <a:rPr lang="en-GB" sz="1700" dirty="0"/>
              <a:t> </a:t>
            </a:r>
            <a:r>
              <a:rPr lang="en-GB" sz="1700" dirty="0" err="1"/>
              <a:t>i’w</a:t>
            </a:r>
            <a:r>
              <a:rPr lang="en-GB" sz="1700" dirty="0"/>
              <a:t> </a:t>
            </a:r>
            <a:r>
              <a:rPr lang="en-GB" sz="1700" dirty="0" err="1"/>
              <a:t>codi’n</a:t>
            </a:r>
            <a:r>
              <a:rPr lang="en-GB" sz="1700" dirty="0"/>
              <a:t> </a:t>
            </a:r>
            <a:r>
              <a:rPr lang="en-GB" sz="1700" dirty="0" err="1"/>
              <a:t>fecanyddol</a:t>
            </a:r>
            <a:r>
              <a:rPr lang="en-GB" sz="1700" dirty="0"/>
              <a:t> (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tynnu</a:t>
            </a:r>
            <a:r>
              <a:rPr lang="en-GB" sz="1700" dirty="0"/>
              <a:t> </a:t>
            </a:r>
            <a:r>
              <a:rPr lang="en-GB" sz="1700" dirty="0" err="1"/>
              <a:t>o’r</a:t>
            </a:r>
            <a:r>
              <a:rPr lang="en-GB" sz="1700" dirty="0"/>
              <a:t> </a:t>
            </a:r>
            <a:r>
              <a:rPr lang="en-GB" sz="1700" dirty="0" err="1"/>
              <a:t>pridd</a:t>
            </a:r>
            <a:r>
              <a:rPr lang="en-GB" sz="1700" dirty="0"/>
              <a:t> </a:t>
            </a:r>
            <a:r>
              <a:rPr lang="en-GB" sz="1700" dirty="0" err="1"/>
              <a:t>gan</a:t>
            </a:r>
            <a:r>
              <a:rPr lang="en-GB" sz="1700" dirty="0"/>
              <a:t> </a:t>
            </a:r>
            <a:r>
              <a:rPr lang="en-GB" sz="1700" dirty="0" err="1"/>
              <a:t>beiriant</a:t>
            </a:r>
            <a:r>
              <a:rPr lang="en-GB" sz="1700" dirty="0"/>
              <a:t>). </a:t>
            </a:r>
            <a:r>
              <a:rPr lang="en-GB" sz="1700" dirty="0" err="1"/>
              <a:t>Er</a:t>
            </a:r>
            <a:r>
              <a:rPr lang="en-GB" sz="1700" dirty="0"/>
              <a:t> </a:t>
            </a:r>
            <a:r>
              <a:rPr lang="en-GB" sz="1700" dirty="0" err="1"/>
              <a:t>mwyn</a:t>
            </a:r>
            <a:r>
              <a:rPr lang="en-GB" sz="1700" dirty="0"/>
              <a:t> </a:t>
            </a:r>
            <a:r>
              <a:rPr lang="en-GB" sz="1700" dirty="0" err="1"/>
              <a:t>gwirio</a:t>
            </a:r>
            <a:r>
              <a:rPr lang="en-GB" sz="1700" dirty="0"/>
              <a:t> </a:t>
            </a:r>
            <a:r>
              <a:rPr lang="en-GB" sz="1700" dirty="0" err="1"/>
              <a:t>p’un</a:t>
            </a:r>
            <a:r>
              <a:rPr lang="en-GB" sz="1700" dirty="0"/>
              <a:t> </a:t>
            </a:r>
            <a:r>
              <a:rPr lang="en-GB" sz="1700" dirty="0" err="1"/>
              <a:t>ai</a:t>
            </a:r>
            <a:r>
              <a:rPr lang="en-GB" sz="1700" dirty="0"/>
              <a:t> </a:t>
            </a:r>
            <a:r>
              <a:rPr lang="en-GB" sz="1700" dirty="0" err="1"/>
              <a:t>ydyn</a:t>
            </a:r>
            <a:r>
              <a:rPr lang="en-GB" sz="1700" dirty="0"/>
              <a:t> </a:t>
            </a:r>
            <a:r>
              <a:rPr lang="en-GB" sz="1700" dirty="0" err="1"/>
              <a:t>nhw’n</a:t>
            </a:r>
            <a:r>
              <a:rPr lang="en-GB" sz="1700" dirty="0"/>
              <a:t> </a:t>
            </a:r>
            <a:r>
              <a:rPr lang="en-GB" sz="1700" dirty="0" err="1"/>
              <a:t>cysgu’n</a:t>
            </a:r>
            <a:r>
              <a:rPr lang="en-GB" sz="1700" dirty="0"/>
              <a:t> </a:t>
            </a:r>
            <a:r>
              <a:rPr lang="en-GB" sz="1700" dirty="0" err="1"/>
              <a:t>llawn</a:t>
            </a:r>
            <a:r>
              <a:rPr lang="en-GB" sz="1700" dirty="0"/>
              <a:t> </a:t>
            </a:r>
            <a:r>
              <a:rPr lang="en-GB" sz="1700" dirty="0" err="1"/>
              <a:t>neu</a:t>
            </a:r>
            <a:r>
              <a:rPr lang="en-GB" sz="1700" dirty="0"/>
              <a:t> </a:t>
            </a:r>
            <a:r>
              <a:rPr lang="en-GB" sz="1700" dirty="0" err="1"/>
              <a:t>beidio</a:t>
            </a:r>
            <a:r>
              <a:rPr lang="en-GB" sz="1700" dirty="0"/>
              <a:t> </a:t>
            </a:r>
            <a:r>
              <a:rPr lang="en-GB" sz="1700" dirty="0" err="1"/>
              <a:t>mae’r</a:t>
            </a:r>
            <a:r>
              <a:rPr lang="en-GB" sz="1700" dirty="0"/>
              <a:t> </a:t>
            </a:r>
            <a:r>
              <a:rPr lang="en-GB" sz="1700" dirty="0" err="1"/>
              <a:t>feithrinfa</a:t>
            </a:r>
            <a:r>
              <a:rPr lang="en-GB" sz="1700" dirty="0"/>
              <a:t> </a:t>
            </a:r>
            <a:r>
              <a:rPr lang="en-GB" sz="1700" dirty="0" err="1"/>
              <a:t>goed</a:t>
            </a:r>
            <a:r>
              <a:rPr lang="en-GB" sz="1700" dirty="0"/>
              <a:t> yn </a:t>
            </a:r>
            <a:r>
              <a:rPr lang="en-GB" sz="1700" dirty="0" err="1"/>
              <a:t>gwneud</a:t>
            </a:r>
            <a:r>
              <a:rPr lang="en-GB" sz="1700" dirty="0"/>
              <a:t> ‘</a:t>
            </a:r>
            <a:r>
              <a:rPr lang="en-GB" sz="1700" dirty="0" err="1"/>
              <a:t>prawf</a:t>
            </a:r>
            <a:r>
              <a:rPr lang="en-GB" sz="1700" dirty="0"/>
              <a:t> electrolyte </a:t>
            </a:r>
            <a:r>
              <a:rPr lang="en-GB" sz="1700" dirty="0" err="1"/>
              <a:t>gwreiddiau</a:t>
            </a:r>
            <a:r>
              <a:rPr lang="en-GB" sz="1700" dirty="0"/>
              <a:t>’. Pan </a:t>
            </a:r>
            <a:r>
              <a:rPr lang="en-GB" sz="1700" dirty="0" err="1"/>
              <a:t>fydd</a:t>
            </a:r>
            <a:r>
              <a:rPr lang="en-GB" sz="1700" dirty="0"/>
              <a:t> y </a:t>
            </a:r>
            <a:r>
              <a:rPr lang="en-GB" sz="1700" dirty="0" err="1"/>
              <a:t>gwiriadau’n</a:t>
            </a:r>
            <a:r>
              <a:rPr lang="en-GB" sz="1700" dirty="0"/>
              <a:t> </a:t>
            </a:r>
            <a:r>
              <a:rPr lang="en-GB" sz="1700" dirty="0" err="1"/>
              <a:t>dangos</a:t>
            </a:r>
            <a:r>
              <a:rPr lang="en-GB" sz="1700" dirty="0"/>
              <a:t> bod y </a:t>
            </a:r>
            <a:r>
              <a:rPr lang="en-GB" sz="1700" dirty="0" err="1"/>
              <a:t>coed</a:t>
            </a:r>
            <a:r>
              <a:rPr lang="en-GB" sz="1700" dirty="0"/>
              <a:t> </a:t>
            </a:r>
            <a:r>
              <a:rPr lang="en-GB" sz="1700" dirty="0" err="1"/>
              <a:t>wedi</a:t>
            </a:r>
            <a:r>
              <a:rPr lang="en-GB" sz="1700" dirty="0"/>
              <a:t> </a:t>
            </a:r>
            <a:r>
              <a:rPr lang="en-GB" sz="1700" dirty="0" err="1"/>
              <a:t>cyrraedd</a:t>
            </a:r>
            <a:r>
              <a:rPr lang="en-GB" sz="1700" dirty="0"/>
              <a:t> </a:t>
            </a:r>
            <a:r>
              <a:rPr lang="en-GB" sz="1700" dirty="0" err="1"/>
              <a:t>lefel</a:t>
            </a:r>
            <a:r>
              <a:rPr lang="en-GB" sz="1700" dirty="0"/>
              <a:t> </a:t>
            </a:r>
            <a:r>
              <a:rPr lang="en-GB" sz="1700" dirty="0" err="1"/>
              <a:t>benodol</a:t>
            </a:r>
            <a:r>
              <a:rPr lang="en-GB" sz="1700" dirty="0"/>
              <a:t> o </a:t>
            </a:r>
            <a:r>
              <a:rPr lang="en-GB" sz="1700" dirty="0" err="1"/>
              <a:t>gwsg</a:t>
            </a:r>
            <a:r>
              <a:rPr lang="en-GB" sz="1700" dirty="0"/>
              <a:t>, </a:t>
            </a:r>
            <a:r>
              <a:rPr lang="en-GB" sz="1700" dirty="0" err="1"/>
              <a:t>fe</a:t>
            </a:r>
            <a:r>
              <a:rPr lang="en-GB" sz="1700" dirty="0"/>
              <a:t> </a:t>
            </a:r>
            <a:r>
              <a:rPr lang="en-GB" sz="1700" dirty="0" err="1"/>
              <a:t>ellir</a:t>
            </a:r>
            <a:r>
              <a:rPr lang="en-GB" sz="1700" dirty="0"/>
              <a:t> </a:t>
            </a:r>
            <a:r>
              <a:rPr lang="en-GB" sz="1700" dirty="0" err="1"/>
              <a:t>eu</a:t>
            </a:r>
            <a:r>
              <a:rPr lang="en-GB" sz="1700" dirty="0"/>
              <a:t> codi. </a:t>
            </a:r>
            <a:r>
              <a:rPr lang="en-GB" sz="1700" dirty="0" err="1"/>
              <a:t>Yna</a:t>
            </a:r>
            <a:r>
              <a:rPr lang="en-GB" sz="1700" dirty="0"/>
              <a:t> </a:t>
            </a:r>
            <a:r>
              <a:rPr lang="en-GB" sz="1700" dirty="0" err="1"/>
              <a:t>maent</a:t>
            </a:r>
            <a:r>
              <a:rPr lang="en-GB" sz="1700" dirty="0"/>
              <a:t> yn </a:t>
            </a:r>
            <a:r>
              <a:rPr lang="en-GB" sz="1700" dirty="0" err="1"/>
              <a:t>derbyn</a:t>
            </a:r>
            <a:r>
              <a:rPr lang="en-GB" sz="1700" dirty="0"/>
              <a:t> </a:t>
            </a:r>
            <a:r>
              <a:rPr lang="en-GB" sz="1700" dirty="0" err="1"/>
              <a:t>gradd</a:t>
            </a:r>
            <a:r>
              <a:rPr lang="en-GB" sz="1700" dirty="0"/>
              <a:t> (</a:t>
            </a:r>
            <a:r>
              <a:rPr lang="en-GB" sz="1700" dirty="0" err="1"/>
              <a:t>o’r</a:t>
            </a:r>
            <a:r>
              <a:rPr lang="en-GB" sz="1700" dirty="0"/>
              <a:t> </a:t>
            </a:r>
            <a:r>
              <a:rPr lang="en-GB" sz="1700" dirty="0" err="1"/>
              <a:t>gorau</a:t>
            </a:r>
            <a:r>
              <a:rPr lang="en-GB" sz="1700" dirty="0"/>
              <a:t> </a:t>
            </a:r>
            <a:r>
              <a:rPr lang="en-GB" sz="1700" dirty="0" err="1"/>
              <a:t>i’r</a:t>
            </a:r>
            <a:r>
              <a:rPr lang="en-GB" sz="1700" dirty="0"/>
              <a:t> </a:t>
            </a:r>
            <a:r>
              <a:rPr lang="en-GB" sz="1700" dirty="0" err="1"/>
              <a:t>gwaethaf</a:t>
            </a:r>
            <a:r>
              <a:rPr lang="en-GB" sz="1700" dirty="0"/>
              <a:t>), 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cyfri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fagiau</a:t>
            </a:r>
            <a:r>
              <a:rPr lang="en-GB" sz="1700" dirty="0"/>
              <a:t> ac </a:t>
            </a:r>
            <a:r>
              <a:rPr lang="en-GB" sz="1700" dirty="0" err="1"/>
              <a:t>maent</a:t>
            </a:r>
            <a:r>
              <a:rPr lang="en-GB" sz="1700" dirty="0"/>
              <a:t> yn </a:t>
            </a:r>
            <a:r>
              <a:rPr lang="en-GB" sz="1700" dirty="0" err="1"/>
              <a:t>barod</a:t>
            </a:r>
            <a:r>
              <a:rPr lang="en-GB" sz="1700" dirty="0"/>
              <a:t> </a:t>
            </a:r>
            <a:r>
              <a:rPr lang="en-GB" sz="1700" dirty="0" err="1"/>
              <a:t>i</a:t>
            </a:r>
            <a:r>
              <a:rPr lang="en-GB" sz="1700" dirty="0"/>
              <a:t> </a:t>
            </a:r>
            <a:r>
              <a:rPr lang="en-GB" sz="1700" dirty="0" err="1"/>
              <a:t>fynd</a:t>
            </a:r>
            <a:r>
              <a:rPr lang="en-GB" sz="1700" dirty="0"/>
              <a:t> </a:t>
            </a:r>
            <a:r>
              <a:rPr lang="en-GB" sz="1700" dirty="0" err="1"/>
              <a:t>i’r</a:t>
            </a:r>
            <a:r>
              <a:rPr lang="en-GB" sz="1700" dirty="0"/>
              <a:t> </a:t>
            </a:r>
            <a:r>
              <a:rPr lang="en-GB" sz="1700" dirty="0" err="1"/>
              <a:t>goedwig</a:t>
            </a:r>
            <a:r>
              <a:rPr lang="en-GB" sz="1700" dirty="0"/>
              <a:t> </a:t>
            </a:r>
            <a:r>
              <a:rPr lang="en-GB" sz="1700" dirty="0" err="1"/>
              <a:t>i’w</a:t>
            </a:r>
            <a:r>
              <a:rPr lang="en-GB" sz="1700" dirty="0"/>
              <a:t> </a:t>
            </a:r>
            <a:r>
              <a:rPr lang="en-GB" sz="1700" dirty="0" err="1"/>
              <a:t>plannu</a:t>
            </a:r>
            <a:r>
              <a:rPr lang="en-GB" sz="1700" dirty="0"/>
              <a:t>. </a:t>
            </a:r>
          </a:p>
          <a:p>
            <a:endParaRPr lang="en-GB" sz="1700" dirty="0"/>
          </a:p>
          <a:p>
            <a:r>
              <a:rPr lang="en-GB" sz="1700" dirty="0" err="1"/>
              <a:t>Caiff</a:t>
            </a:r>
            <a:r>
              <a:rPr lang="en-GB" sz="1700" dirty="0"/>
              <a:t> y </a:t>
            </a:r>
            <a:r>
              <a:rPr lang="en-GB" sz="1700" dirty="0" err="1"/>
              <a:t>coed</a:t>
            </a:r>
            <a:r>
              <a:rPr lang="en-GB" sz="1700" dirty="0"/>
              <a:t> 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cludo</a:t>
            </a:r>
            <a:r>
              <a:rPr lang="en-GB" sz="1700" dirty="0"/>
              <a:t> ar y </a:t>
            </a:r>
            <a:r>
              <a:rPr lang="en-GB" sz="1700" dirty="0" err="1"/>
              <a:t>ffordd</a:t>
            </a:r>
            <a:r>
              <a:rPr lang="en-GB" sz="1700" dirty="0"/>
              <a:t> ac </a:t>
            </a:r>
            <a:r>
              <a:rPr lang="en-GB" sz="1700" dirty="0" err="1"/>
              <a:t>unwaith</a:t>
            </a:r>
            <a:r>
              <a:rPr lang="en-GB" sz="1700" dirty="0"/>
              <a:t> y </a:t>
            </a:r>
            <a:r>
              <a:rPr lang="en-GB" sz="1700" dirty="0" err="1"/>
              <a:t>maent</a:t>
            </a:r>
            <a:r>
              <a:rPr lang="en-GB" sz="1700" dirty="0"/>
              <a:t> </a:t>
            </a:r>
            <a:r>
              <a:rPr lang="en-GB" sz="1700" dirty="0" err="1"/>
              <a:t>wedi</a:t>
            </a:r>
            <a:r>
              <a:rPr lang="en-GB" sz="1700" dirty="0"/>
              <a:t> 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derbyn</a:t>
            </a:r>
            <a:r>
              <a:rPr lang="en-GB" sz="1700" dirty="0"/>
              <a:t> </a:t>
            </a:r>
            <a:r>
              <a:rPr lang="en-GB" sz="1700" dirty="0" err="1"/>
              <a:t>gan</a:t>
            </a:r>
            <a:r>
              <a:rPr lang="en-GB" sz="1700" dirty="0"/>
              <a:t> </a:t>
            </a:r>
            <a:r>
              <a:rPr lang="en-GB" sz="1700" dirty="0" err="1"/>
              <a:t>Gyfoeth</a:t>
            </a:r>
            <a:r>
              <a:rPr lang="en-GB" sz="1700" dirty="0"/>
              <a:t> </a:t>
            </a:r>
            <a:r>
              <a:rPr lang="en-GB" sz="1700" dirty="0" err="1"/>
              <a:t>Naturiol</a:t>
            </a:r>
            <a:r>
              <a:rPr lang="en-GB" sz="1700" dirty="0"/>
              <a:t> </a:t>
            </a:r>
            <a:r>
              <a:rPr lang="en-GB" sz="1700" dirty="0" err="1"/>
              <a:t>Cymru</a:t>
            </a:r>
            <a:r>
              <a:rPr lang="en-GB" sz="1700" dirty="0"/>
              <a:t>, </a:t>
            </a:r>
            <a:r>
              <a:rPr lang="en-GB" sz="1700" dirty="0" err="1"/>
              <a:t>maent</a:t>
            </a:r>
            <a:r>
              <a:rPr lang="en-GB" sz="1700" dirty="0"/>
              <a:t> yn </a:t>
            </a:r>
            <a:r>
              <a:rPr lang="en-GB" sz="1700" dirty="0" err="1"/>
              <a:t>cael</a:t>
            </a:r>
            <a:r>
              <a:rPr lang="en-GB" sz="1700" dirty="0"/>
              <a:t> 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plannu</a:t>
            </a:r>
            <a:r>
              <a:rPr lang="en-GB" sz="1700" dirty="0"/>
              <a:t> yn </a:t>
            </a:r>
            <a:r>
              <a:rPr lang="en-GB" sz="1700" dirty="0" err="1"/>
              <a:t>ôl</a:t>
            </a:r>
            <a:r>
              <a:rPr lang="en-GB" sz="1700" dirty="0"/>
              <a:t> yn yr </a:t>
            </a:r>
            <a:r>
              <a:rPr lang="en-GB" sz="1700" dirty="0" err="1"/>
              <a:t>ardal</a:t>
            </a:r>
            <a:r>
              <a:rPr lang="en-GB" sz="1700" dirty="0"/>
              <a:t> </a:t>
            </a:r>
            <a:r>
              <a:rPr lang="en-GB" sz="1700" dirty="0" err="1"/>
              <a:t>hadau</a:t>
            </a:r>
            <a:r>
              <a:rPr lang="en-GB" sz="1700" dirty="0"/>
              <a:t> y </a:t>
            </a:r>
            <a:r>
              <a:rPr lang="en-GB" sz="1700" dirty="0" err="1"/>
              <a:t>cawsant</a:t>
            </a:r>
            <a:r>
              <a:rPr lang="en-GB" sz="1700" dirty="0"/>
              <a:t> </a:t>
            </a:r>
            <a:r>
              <a:rPr lang="en-GB" sz="1700" dirty="0" err="1"/>
              <a:t>eu</a:t>
            </a:r>
            <a:r>
              <a:rPr lang="en-GB" sz="1700" dirty="0"/>
              <a:t> </a:t>
            </a:r>
            <a:r>
              <a:rPr lang="en-GB" sz="1700" dirty="0" err="1"/>
              <a:t>casglu</a:t>
            </a:r>
            <a:r>
              <a:rPr lang="en-GB" sz="1700" dirty="0"/>
              <a:t> </a:t>
            </a:r>
            <a:r>
              <a:rPr lang="en-GB" sz="1700" dirty="0" err="1"/>
              <a:t>oddi</a:t>
            </a:r>
            <a:r>
              <a:rPr lang="en-GB" sz="1700" dirty="0"/>
              <a:t> </a:t>
            </a:r>
            <a:r>
              <a:rPr lang="en-GB" sz="1700" dirty="0" err="1"/>
              <a:t>wrthi</a:t>
            </a:r>
            <a:r>
              <a:rPr lang="en-GB" sz="1700" dirty="0"/>
              <a:t> ar </a:t>
            </a:r>
            <a:r>
              <a:rPr lang="en-GB" sz="1700" dirty="0" err="1"/>
              <a:t>ffurf</a:t>
            </a:r>
            <a:r>
              <a:rPr lang="en-GB" sz="1700" dirty="0"/>
              <a:t> </a:t>
            </a:r>
            <a:r>
              <a:rPr lang="en-GB" sz="1700" dirty="0" err="1"/>
              <a:t>mesen</a:t>
            </a:r>
            <a:r>
              <a:rPr lang="en-GB" sz="1700" dirty="0"/>
              <a:t>.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9ECCD-912B-44AB-ADD4-AF8B39A3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344" y="590150"/>
            <a:ext cx="2747223" cy="62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CC580-597A-4290-94FC-67AF865D93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650" y="1331366"/>
            <a:ext cx="4519349" cy="25421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3" title="Grading the trees at the tree nursery">
            <a:extLst>
              <a:ext uri="{FF2B5EF4-FFF2-40B4-BE49-F238E27FC236}">
                <a16:creationId xmlns:a16="http://schemas.microsoft.com/office/drawing/2014/main" id="{C8CD8FD2-6D37-4842-93F4-F174657900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5726903" cy="32213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D02EE3-DF02-4586-A535-7A8701352A0D}"/>
              </a:ext>
            </a:extLst>
          </p:cNvPr>
          <p:cNvSpPr txBox="1"/>
          <p:nvPr/>
        </p:nvSpPr>
        <p:spPr>
          <a:xfrm>
            <a:off x="4940300" y="5696276"/>
            <a:ext cx="115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err="1"/>
              <a:t>Graddio’r</a:t>
            </a:r>
            <a:r>
              <a:rPr lang="en-GB" sz="1400" b="1" dirty="0"/>
              <a:t> </a:t>
            </a:r>
            <a:r>
              <a:rPr lang="en-GB" sz="1400" b="1" dirty="0" err="1"/>
              <a:t>coed</a:t>
            </a:r>
            <a:r>
              <a:rPr lang="en-GB" sz="1400" b="1" dirty="0"/>
              <a:t> yn y </a:t>
            </a:r>
            <a:r>
              <a:rPr lang="en-GB" sz="1400" b="1" dirty="0" err="1"/>
              <a:t>feithrinfa</a:t>
            </a:r>
            <a:r>
              <a:rPr lang="en-GB" sz="1400" b="1" dirty="0"/>
              <a:t> </a:t>
            </a:r>
            <a:r>
              <a:rPr lang="en-GB" sz="1400" b="1" dirty="0" err="1"/>
              <a:t>goed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40608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09E2-0A55-46AC-8A1F-B3B1C8A5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28650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Gaeaf</a:t>
            </a:r>
            <a:r>
              <a:rPr lang="en-GB" dirty="0">
                <a:solidFill>
                  <a:srgbClr val="0091A5"/>
                </a:solidFill>
              </a:rPr>
              <a:t>/</a:t>
            </a:r>
            <a:r>
              <a:rPr lang="en-GB" dirty="0" err="1">
                <a:solidFill>
                  <a:srgbClr val="0091A5"/>
                </a:solidFill>
              </a:rPr>
              <a:t>Gwanwyn</a:t>
            </a:r>
            <a:r>
              <a:rPr lang="en-GB" dirty="0">
                <a:solidFill>
                  <a:srgbClr val="0091A5"/>
                </a:solidFill>
              </a:rPr>
              <a:t> – </a:t>
            </a:r>
            <a:r>
              <a:rPr lang="en-GB" dirty="0" err="1">
                <a:solidFill>
                  <a:srgbClr val="0091A5"/>
                </a:solidFill>
              </a:rPr>
              <a:t>Plannu</a:t>
            </a:r>
            <a:r>
              <a:rPr lang="en-GB" dirty="0">
                <a:solidFill>
                  <a:srgbClr val="0091A5"/>
                </a:solidFill>
              </a:rPr>
              <a:t> </a:t>
            </a:r>
            <a:r>
              <a:rPr lang="en-GB" dirty="0" err="1">
                <a:solidFill>
                  <a:srgbClr val="0091A5"/>
                </a:solidFill>
              </a:rPr>
              <a:t>allan</a:t>
            </a:r>
            <a:endParaRPr lang="en-GB" dirty="0">
              <a:solidFill>
                <a:srgbClr val="0091A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0C764-4B11-44D7-B861-0CB76A2F74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026" y="3429000"/>
            <a:ext cx="4180716" cy="313553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92C80-55CA-4B1A-9206-29019C0B15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459" y="1234150"/>
            <a:ext cx="4674925" cy="263537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681EE8-B618-494D-B425-0C5857BC19E6}"/>
              </a:ext>
            </a:extLst>
          </p:cNvPr>
          <p:cNvSpPr txBox="1"/>
          <p:nvPr/>
        </p:nvSpPr>
        <p:spPr>
          <a:xfrm>
            <a:off x="431801" y="1234150"/>
            <a:ext cx="48356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brwydro</a:t>
            </a:r>
            <a:r>
              <a:rPr lang="en-GB" dirty="0"/>
              <a:t> yn </a:t>
            </a:r>
            <a:r>
              <a:rPr lang="en-GB" dirty="0" err="1"/>
              <a:t>erbyn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a’r </a:t>
            </a:r>
            <a:r>
              <a:rPr lang="en-GB" dirty="0" err="1"/>
              <a:t>elfennau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gorffen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erbyn</a:t>
            </a:r>
            <a:r>
              <a:rPr lang="en-GB" dirty="0"/>
              <a:t> y </a:t>
            </a:r>
            <a:r>
              <a:rPr lang="en-GB" dirty="0" err="1"/>
              <a:t>gwanwyn</a:t>
            </a:r>
            <a:r>
              <a:rPr lang="en-GB" dirty="0"/>
              <a:t> a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glaw</a:t>
            </a:r>
            <a:r>
              <a:rPr lang="en-GB" dirty="0"/>
              <a:t> </a:t>
            </a:r>
            <a:r>
              <a:rPr lang="en-GB" dirty="0" err="1"/>
              <a:t>trwm</a:t>
            </a:r>
            <a:r>
              <a:rPr lang="en-GB" dirty="0"/>
              <a:t> y </a:t>
            </a:r>
            <a:r>
              <a:rPr lang="en-GB" dirty="0" err="1"/>
              <a:t>gaeaf</a:t>
            </a:r>
            <a:r>
              <a:rPr lang="en-GB" dirty="0"/>
              <a:t>, </a:t>
            </a:r>
            <a:r>
              <a:rPr lang="en-GB" dirty="0" err="1"/>
              <a:t>rhew</a:t>
            </a:r>
            <a:r>
              <a:rPr lang="en-GB" dirty="0"/>
              <a:t> ac </a:t>
            </a:r>
            <a:r>
              <a:rPr lang="en-GB" dirty="0" err="1"/>
              <a:t>eira</a:t>
            </a:r>
            <a:r>
              <a:rPr lang="en-GB" dirty="0"/>
              <a:t> yn </a:t>
            </a:r>
            <a:r>
              <a:rPr lang="en-GB" dirty="0" err="1"/>
              <a:t>rhwystr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timau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P’un</a:t>
            </a:r>
            <a:r>
              <a:rPr lang="en-GB" dirty="0"/>
              <a:t> </a:t>
            </a:r>
            <a:r>
              <a:rPr lang="en-GB" dirty="0" err="1"/>
              <a:t>ai</a:t>
            </a:r>
            <a:r>
              <a:rPr lang="en-GB" dirty="0"/>
              <a:t> </a:t>
            </a:r>
            <a:r>
              <a:rPr lang="en-GB" dirty="0" err="1"/>
              <a:t>maent</a:t>
            </a:r>
            <a:r>
              <a:rPr lang="en-GB" dirty="0"/>
              <a:t> 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beiriant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berson</a:t>
            </a:r>
            <a:r>
              <a:rPr lang="en-GB" dirty="0"/>
              <a:t>, </a:t>
            </a:r>
            <a:r>
              <a:rPr lang="en-GB" dirty="0" err="1"/>
              <a:t>gwneir</a:t>
            </a:r>
            <a:r>
              <a:rPr lang="en-GB" dirty="0"/>
              <a:t> </a:t>
            </a:r>
            <a:r>
              <a:rPr lang="en-GB" dirty="0" err="1"/>
              <a:t>twll</a:t>
            </a:r>
            <a:r>
              <a:rPr lang="en-GB" dirty="0"/>
              <a:t> </a:t>
            </a:r>
            <a:r>
              <a:rPr lang="en-GB" dirty="0" err="1"/>
              <a:t>dwfn</a:t>
            </a:r>
            <a:r>
              <a:rPr lang="en-GB" dirty="0"/>
              <a:t> yn y </a:t>
            </a:r>
            <a:r>
              <a:rPr lang="en-GB" dirty="0" err="1"/>
              <a:t>ddaear</a:t>
            </a:r>
            <a:r>
              <a:rPr lang="en-GB" dirty="0"/>
              <a:t>. </a:t>
            </a:r>
            <a:r>
              <a:rPr lang="en-GB" dirty="0" err="1"/>
              <a:t>Caiff</a:t>
            </a:r>
            <a:r>
              <a:rPr lang="en-GB" dirty="0"/>
              <a:t> y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derw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yn </a:t>
            </a:r>
            <a:r>
              <a:rPr lang="en-GB" dirty="0" err="1"/>
              <a:t>ofalus</a:t>
            </a:r>
            <a:r>
              <a:rPr lang="en-GB" dirty="0"/>
              <a:t> yn y </a:t>
            </a:r>
            <a:r>
              <a:rPr lang="en-GB" dirty="0" err="1"/>
              <a:t>twll</a:t>
            </a:r>
            <a:r>
              <a:rPr lang="en-GB" dirty="0"/>
              <a:t>, </a:t>
            </a:r>
            <a:r>
              <a:rPr lang="en-GB" dirty="0" err="1"/>
              <a:t>caiff</a:t>
            </a:r>
            <a:r>
              <a:rPr lang="en-GB" dirty="0"/>
              <a:t> yr </a:t>
            </a:r>
            <a:r>
              <a:rPr lang="en-GB" dirty="0" err="1"/>
              <a:t>holl</a:t>
            </a:r>
            <a:r>
              <a:rPr lang="en-GB" dirty="0"/>
              <a:t> </a:t>
            </a:r>
            <a:r>
              <a:rPr lang="en-GB" dirty="0" err="1"/>
              <a:t>wreiddiau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rhoi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cyn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gorchuddio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phridd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</a:t>
            </a:r>
            <a:r>
              <a:rPr lang="en-GB" dirty="0" err="1"/>
              <a:t>aeddfedu</a:t>
            </a:r>
            <a:r>
              <a:rPr lang="en-GB" dirty="0"/>
              <a:t>, </a:t>
            </a:r>
            <a:r>
              <a:rPr lang="en-GB" dirty="0" err="1"/>
              <a:t>rydym</a:t>
            </a:r>
            <a:r>
              <a:rPr lang="en-GB" dirty="0"/>
              <a:t> yn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monitro</a:t>
            </a:r>
            <a:r>
              <a:rPr lang="en-GB" dirty="0"/>
              <a:t> am </a:t>
            </a:r>
            <a:r>
              <a:rPr lang="en-GB" dirty="0" err="1"/>
              <a:t>hyd</a:t>
            </a:r>
            <a:r>
              <a:rPr lang="en-GB" dirty="0"/>
              <a:t> at bum </a:t>
            </a:r>
            <a:r>
              <a:rPr lang="en-GB" dirty="0" err="1"/>
              <a:t>mlynedd</a:t>
            </a:r>
            <a:r>
              <a:rPr lang="en-GB" dirty="0"/>
              <a:t> ar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plannu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yn </a:t>
            </a:r>
            <a:r>
              <a:rPr lang="en-GB" dirty="0" err="1"/>
              <a:t>goroesi</a:t>
            </a:r>
            <a:r>
              <a:rPr lang="en-GB" dirty="0"/>
              <a:t>.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ardaloedd</a:t>
            </a:r>
            <a:r>
              <a:rPr lang="en-GB" dirty="0"/>
              <a:t> </a:t>
            </a:r>
            <a:r>
              <a:rPr lang="en-GB" dirty="0" err="1"/>
              <a:t>efallai</a:t>
            </a:r>
            <a:r>
              <a:rPr lang="en-GB" dirty="0"/>
              <a:t> y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chwynnu</a:t>
            </a:r>
            <a:r>
              <a:rPr lang="en-GB" dirty="0"/>
              <a:t> yn </a:t>
            </a:r>
            <a:r>
              <a:rPr lang="en-GB" dirty="0" err="1"/>
              <a:t>hanfodol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y </a:t>
            </a:r>
            <a:r>
              <a:rPr lang="en-GB" dirty="0" err="1"/>
              <a:t>coed</a:t>
            </a:r>
            <a:r>
              <a:rPr lang="en-GB" dirty="0"/>
              <a:t> yn </a:t>
            </a:r>
            <a:r>
              <a:rPr lang="en-GB" dirty="0" err="1"/>
              <a:t>goroesi</a:t>
            </a:r>
            <a:r>
              <a:rPr lang="en-GB" dirty="0"/>
              <a:t> yn y </a:t>
            </a:r>
            <a:r>
              <a:rPr lang="en-GB" dirty="0" err="1"/>
              <a:t>dyfodol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C0572-ABFA-4500-AC51-744DB0F0F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477584"/>
            <a:ext cx="2747223" cy="6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9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062E-4692-4382-90B2-B323479A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81990"/>
          </a:xfrm>
        </p:spPr>
        <p:txBody>
          <a:bodyPr/>
          <a:lstStyle/>
          <a:p>
            <a:r>
              <a:rPr lang="en-GB" dirty="0" err="1">
                <a:solidFill>
                  <a:srgbClr val="0091A5"/>
                </a:solidFill>
              </a:rPr>
              <a:t>Casgliad</a:t>
            </a:r>
            <a:endParaRPr lang="en-GB" dirty="0">
              <a:solidFill>
                <a:srgbClr val="0091A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131B1-B166-4567-B08A-E1921A230E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200" b="0" dirty="0" err="1">
                <a:solidFill>
                  <a:schemeClr val="tx1"/>
                </a:solidFill>
              </a:rPr>
              <a:t>Gan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fod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cyfraddau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uchel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ddirywiad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mae’n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cymryd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llawer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amser</a:t>
            </a:r>
            <a:r>
              <a:rPr lang="en-GB" sz="2200" b="0" dirty="0">
                <a:solidFill>
                  <a:schemeClr val="tx1"/>
                </a:solidFill>
              </a:rPr>
              <a:t> ac </a:t>
            </a:r>
            <a:r>
              <a:rPr lang="en-GB" sz="2200" b="0" dirty="0" err="1">
                <a:solidFill>
                  <a:schemeClr val="tx1"/>
                </a:solidFill>
              </a:rPr>
              <a:t>ymdrech</a:t>
            </a:r>
            <a:r>
              <a:rPr lang="en-GB" sz="2200" b="0" dirty="0">
                <a:solidFill>
                  <a:schemeClr val="tx1"/>
                </a:solidFill>
              </a:rPr>
              <a:t> i </a:t>
            </a:r>
            <a:r>
              <a:rPr lang="en-GB" sz="2200" b="0" dirty="0" err="1">
                <a:solidFill>
                  <a:schemeClr val="tx1"/>
                </a:solidFill>
              </a:rPr>
              <a:t>lwyddo</a:t>
            </a:r>
            <a:r>
              <a:rPr lang="en-GB" sz="2200" b="0" dirty="0">
                <a:solidFill>
                  <a:schemeClr val="tx1"/>
                </a:solidFill>
              </a:rPr>
              <a:t> i </a:t>
            </a:r>
            <a:r>
              <a:rPr lang="en-GB" sz="2200" b="0" dirty="0" err="1">
                <a:solidFill>
                  <a:schemeClr val="tx1"/>
                </a:solidFill>
              </a:rPr>
              <a:t>droi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mes</a:t>
            </a:r>
            <a:r>
              <a:rPr lang="en-GB" sz="2200" b="0" dirty="0">
                <a:solidFill>
                  <a:schemeClr val="tx1"/>
                </a:solidFill>
              </a:rPr>
              <a:t> yn </a:t>
            </a:r>
            <a:r>
              <a:rPr lang="en-GB" sz="2200" b="0" dirty="0" err="1">
                <a:solidFill>
                  <a:schemeClr val="tx1"/>
                </a:solidFill>
              </a:rPr>
              <a:t>goed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derw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ifanc</a:t>
            </a:r>
            <a:r>
              <a:rPr lang="en-GB" sz="2200" b="0" dirty="0">
                <a:solidFill>
                  <a:schemeClr val="tx1"/>
                </a:solidFill>
              </a:rPr>
              <a:t>. </a:t>
            </a:r>
          </a:p>
          <a:p>
            <a:r>
              <a:rPr lang="en-GB" sz="2200" b="0" dirty="0" err="1">
                <a:solidFill>
                  <a:schemeClr val="tx1"/>
                </a:solidFill>
              </a:rPr>
              <a:t>Trwy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gydol</a:t>
            </a:r>
            <a:r>
              <a:rPr lang="en-GB" sz="2200" b="0" dirty="0">
                <a:solidFill>
                  <a:schemeClr val="tx1"/>
                </a:solidFill>
              </a:rPr>
              <a:t> y </a:t>
            </a:r>
            <a:r>
              <a:rPr lang="en-GB" sz="2200" b="0" dirty="0" err="1">
                <a:solidFill>
                  <a:schemeClr val="tx1"/>
                </a:solidFill>
              </a:rPr>
              <a:t>flwyddyn</a:t>
            </a:r>
            <a:r>
              <a:rPr lang="en-GB" sz="2200" b="0" dirty="0">
                <a:solidFill>
                  <a:schemeClr val="tx1"/>
                </a:solidFill>
              </a:rPr>
              <a:t>, </a:t>
            </a:r>
            <a:r>
              <a:rPr lang="en-GB" sz="2200" b="0" dirty="0" err="1">
                <a:solidFill>
                  <a:schemeClr val="tx1"/>
                </a:solidFill>
              </a:rPr>
              <a:t>rhaid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gwneud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amrywiaeth</a:t>
            </a:r>
            <a:r>
              <a:rPr lang="en-GB" sz="2200" b="0" dirty="0">
                <a:solidFill>
                  <a:schemeClr val="tx1"/>
                </a:solidFill>
              </a:rPr>
              <a:t> o </a:t>
            </a:r>
            <a:r>
              <a:rPr lang="en-GB" sz="2200" b="0" dirty="0" err="1">
                <a:solidFill>
                  <a:schemeClr val="tx1"/>
                </a:solidFill>
              </a:rPr>
              <a:t>dasgau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er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mwyn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rhoi’r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cyfle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gorau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i’r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mes</a:t>
            </a:r>
            <a:r>
              <a:rPr lang="en-GB" sz="2200" b="0" dirty="0">
                <a:solidFill>
                  <a:schemeClr val="tx1"/>
                </a:solidFill>
              </a:rPr>
              <a:t> a </a:t>
            </a:r>
            <a:r>
              <a:rPr lang="en-GB" sz="2200" b="0" dirty="0" err="1">
                <a:solidFill>
                  <a:schemeClr val="tx1"/>
                </a:solidFill>
              </a:rPr>
              <a:t>gasglwyd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i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oroesi</a:t>
            </a:r>
            <a:r>
              <a:rPr lang="en-GB" sz="2200" b="0" dirty="0">
                <a:solidFill>
                  <a:schemeClr val="tx1"/>
                </a:solidFill>
              </a:rPr>
              <a:t>. Does </a:t>
            </a:r>
            <a:r>
              <a:rPr lang="en-GB" sz="2200" b="0" dirty="0" err="1">
                <a:solidFill>
                  <a:schemeClr val="tx1"/>
                </a:solidFill>
              </a:rPr>
              <a:t>byth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amser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tawel</a:t>
            </a:r>
            <a:r>
              <a:rPr lang="en-GB" sz="2200" b="0" dirty="0">
                <a:solidFill>
                  <a:schemeClr val="tx1"/>
                </a:solidFill>
              </a:rPr>
              <a:t> yn y </a:t>
            </a:r>
            <a:r>
              <a:rPr lang="en-GB" sz="2200" b="0" dirty="0" err="1">
                <a:solidFill>
                  <a:schemeClr val="tx1"/>
                </a:solidFill>
              </a:rPr>
              <a:t>feithrinfa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goed</a:t>
            </a:r>
            <a:r>
              <a:rPr lang="en-GB" sz="2200" b="0" dirty="0">
                <a:solidFill>
                  <a:schemeClr val="tx1"/>
                </a:solidFill>
              </a:rPr>
              <a:t>.  </a:t>
            </a:r>
          </a:p>
          <a:p>
            <a:r>
              <a:rPr lang="en-GB" sz="2200" b="0" dirty="0" err="1">
                <a:solidFill>
                  <a:schemeClr val="tx1"/>
                </a:solidFill>
              </a:rPr>
              <a:t>Oherwydd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eu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gwerth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uchel</a:t>
            </a:r>
            <a:r>
              <a:rPr lang="en-GB" sz="2200" b="0" dirty="0">
                <a:solidFill>
                  <a:schemeClr val="tx1"/>
                </a:solidFill>
              </a:rPr>
              <a:t> i </a:t>
            </a:r>
            <a:r>
              <a:rPr lang="en-GB" sz="2200" b="0" dirty="0" err="1">
                <a:solidFill>
                  <a:schemeClr val="tx1"/>
                </a:solidFill>
              </a:rPr>
              <a:t>fywyd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gwyllt</a:t>
            </a:r>
            <a:r>
              <a:rPr lang="en-GB" sz="2200" b="0" dirty="0">
                <a:solidFill>
                  <a:schemeClr val="tx1"/>
                </a:solidFill>
              </a:rPr>
              <a:t>, yr </a:t>
            </a:r>
            <a:r>
              <a:rPr lang="en-GB" sz="2200" b="0" dirty="0" err="1">
                <a:solidFill>
                  <a:schemeClr val="tx1"/>
                </a:solidFill>
              </a:rPr>
              <a:t>amgylchedd</a:t>
            </a:r>
            <a:r>
              <a:rPr lang="en-GB" sz="2200" b="0" dirty="0">
                <a:solidFill>
                  <a:schemeClr val="tx1"/>
                </a:solidFill>
              </a:rPr>
              <a:t> a </a:t>
            </a:r>
            <a:r>
              <a:rPr lang="en-GB" sz="2200" b="0" dirty="0" err="1">
                <a:solidFill>
                  <a:schemeClr val="tx1"/>
                </a:solidFill>
              </a:rPr>
              <a:t>phobl</a:t>
            </a:r>
            <a:r>
              <a:rPr lang="en-GB" sz="2200" b="0" dirty="0">
                <a:solidFill>
                  <a:schemeClr val="tx1"/>
                </a:solidFill>
              </a:rPr>
              <a:t> – </a:t>
            </a:r>
            <a:r>
              <a:rPr lang="en-GB" sz="2200" b="0" dirty="0" err="1">
                <a:solidFill>
                  <a:schemeClr val="tx1"/>
                </a:solidFill>
              </a:rPr>
              <a:t>mae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pob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mesen</a:t>
            </a:r>
            <a:r>
              <a:rPr lang="en-GB" sz="2200" b="0" dirty="0">
                <a:solidFill>
                  <a:schemeClr val="tx1"/>
                </a:solidFill>
              </a:rPr>
              <a:t> yn </a:t>
            </a:r>
            <a:r>
              <a:rPr lang="en-GB" sz="2200" b="0" dirty="0" err="1">
                <a:solidFill>
                  <a:schemeClr val="tx1"/>
                </a:solidFill>
              </a:rPr>
              <a:t>werthfawr</a:t>
            </a:r>
            <a:r>
              <a:rPr lang="en-GB" sz="2200" b="0" dirty="0">
                <a:solidFill>
                  <a:schemeClr val="tx1"/>
                </a:solidFill>
              </a:rPr>
              <a:t> ac </a:t>
            </a:r>
            <a:r>
              <a:rPr lang="en-GB" sz="2200" b="0" dirty="0" err="1">
                <a:solidFill>
                  <a:schemeClr val="tx1"/>
                </a:solidFill>
              </a:rPr>
              <a:t>mae’r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ymdrech</a:t>
            </a:r>
            <a:r>
              <a:rPr lang="en-GB" sz="2200" b="0" dirty="0">
                <a:solidFill>
                  <a:schemeClr val="tx1"/>
                </a:solidFill>
              </a:rPr>
              <a:t> yn un </a:t>
            </a:r>
            <a:r>
              <a:rPr lang="en-GB" sz="2200" b="0" dirty="0" err="1">
                <a:solidFill>
                  <a:schemeClr val="tx1"/>
                </a:solidFill>
              </a:rPr>
              <a:t>werth</a:t>
            </a:r>
            <a:r>
              <a:rPr lang="en-GB" sz="2200" b="0" dirty="0">
                <a:solidFill>
                  <a:schemeClr val="tx1"/>
                </a:solidFill>
              </a:rPr>
              <a:t> </a:t>
            </a:r>
            <a:r>
              <a:rPr lang="en-GB" sz="2200" b="0" dirty="0" err="1">
                <a:solidFill>
                  <a:schemeClr val="tx1"/>
                </a:solidFill>
              </a:rPr>
              <a:t>chweil</a:t>
            </a:r>
            <a:r>
              <a:rPr lang="en-GB" sz="2200" b="0" dirty="0">
                <a:solidFill>
                  <a:schemeClr val="tx1"/>
                </a:solidFill>
              </a:rPr>
              <a:t>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A8A31-1AA0-4995-9DCB-716DAA6B48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91" y="1916832"/>
            <a:ext cx="5758487" cy="43188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87CB9-8840-47B2-93DC-94EEF997B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109" y="549287"/>
            <a:ext cx="2747223" cy="6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7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23A5-90B8-48AD-B37F-E5683350C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888" y="2622550"/>
            <a:ext cx="10363200" cy="1470025"/>
          </a:xfrm>
        </p:spPr>
        <p:txBody>
          <a:bodyPr/>
          <a:lstStyle/>
          <a:p>
            <a:r>
              <a:rPr lang="en-GB" dirty="0"/>
              <a:t>Y </a:t>
            </a:r>
            <a:r>
              <a:rPr lang="en-GB" dirty="0" err="1"/>
              <a:t>diwedd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6E2C8-5FB3-488E-9D76-4C7138D6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109" y="549287"/>
            <a:ext cx="2747223" cy="6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8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2B165-5D1E-4E90-AF35-224F6A0D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03250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Coed</a:t>
            </a:r>
            <a:r>
              <a:rPr lang="en-GB" dirty="0">
                <a:solidFill>
                  <a:schemeClr val="accent1"/>
                </a:solidFill>
              </a:rPr>
              <a:t> o </a:t>
            </a:r>
            <a:r>
              <a:rPr lang="en-GB" dirty="0" err="1">
                <a:solidFill>
                  <a:schemeClr val="accent1"/>
                </a:solidFill>
              </a:rPr>
              <a:t>darddle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lleol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FF5FE-F394-4F45-85F0-4D34729A8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1" y="1079501"/>
            <a:ext cx="3835400" cy="57464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F0B30-BB20-410A-A60F-F8508392A416}"/>
              </a:ext>
            </a:extLst>
          </p:cNvPr>
          <p:cNvSpPr txBox="1"/>
          <p:nvPr/>
        </p:nvSpPr>
        <p:spPr>
          <a:xfrm>
            <a:off x="4648200" y="1344072"/>
            <a:ext cx="72517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b="1" dirty="0"/>
              <a:t>Beth </a:t>
            </a:r>
            <a:r>
              <a:rPr lang="en-GB" b="1" dirty="0" err="1"/>
              <a:t>yw</a:t>
            </a:r>
            <a:r>
              <a:rPr lang="en-GB" b="1" dirty="0"/>
              <a:t> </a:t>
            </a:r>
            <a:r>
              <a:rPr lang="en-GB" b="1" dirty="0" err="1"/>
              <a:t>coed</a:t>
            </a:r>
            <a:r>
              <a:rPr lang="en-GB" b="1" dirty="0"/>
              <a:t> o </a:t>
            </a:r>
            <a:r>
              <a:rPr lang="en-GB" b="1" dirty="0" err="1"/>
              <a:t>darddle</a:t>
            </a:r>
            <a:r>
              <a:rPr lang="en-GB" b="1" dirty="0"/>
              <a:t> </a:t>
            </a:r>
            <a:r>
              <a:rPr lang="en-GB" b="1" dirty="0" err="1"/>
              <a:t>lleol</a:t>
            </a:r>
            <a:r>
              <a:rPr lang="en-GB" b="1" dirty="0"/>
              <a:t>?</a:t>
            </a:r>
          </a:p>
          <a:p>
            <a:pPr lvl="0" fontAlgn="t">
              <a:defRPr/>
            </a:pPr>
            <a:endParaRPr lang="en-GB" dirty="0"/>
          </a:p>
          <a:p>
            <a:pPr fontAlgn="t">
              <a:defRPr/>
            </a:pPr>
            <a:r>
              <a:rPr lang="en-GB" dirty="0" err="1"/>
              <a:t>Mae’r</a:t>
            </a:r>
            <a:r>
              <a:rPr lang="en-GB" dirty="0"/>
              <a:t> term </a:t>
            </a:r>
            <a:r>
              <a:rPr lang="en-GB" dirty="0" err="1"/>
              <a:t>tarddle</a:t>
            </a:r>
            <a:r>
              <a:rPr lang="en-GB" dirty="0"/>
              <a:t> yn </a:t>
            </a:r>
            <a:r>
              <a:rPr lang="en-GB" dirty="0" err="1"/>
              <a:t>disgrifio</a:t>
            </a:r>
            <a:r>
              <a:rPr lang="en-GB" dirty="0"/>
              <a:t> </a:t>
            </a:r>
            <a:r>
              <a:rPr lang="en-GB" dirty="0" err="1"/>
              <a:t>lleoliad</a:t>
            </a:r>
            <a:r>
              <a:rPr lang="en-GB" dirty="0"/>
              <a:t> </a:t>
            </a:r>
            <a:r>
              <a:rPr lang="en-GB" dirty="0" err="1"/>
              <a:t>daearyddol</a:t>
            </a:r>
            <a:r>
              <a:rPr lang="en-GB" dirty="0"/>
              <a:t> </a:t>
            </a:r>
            <a:r>
              <a:rPr lang="en-GB" dirty="0" err="1"/>
              <a:t>tyfiant</a:t>
            </a:r>
            <a:r>
              <a:rPr lang="en-GB" dirty="0"/>
              <a:t> o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cafodd</a:t>
            </a:r>
            <a:r>
              <a:rPr lang="en-GB" dirty="0"/>
              <a:t> </a:t>
            </a:r>
            <a:r>
              <a:rPr lang="en-GB" dirty="0" err="1"/>
              <a:t>hadau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.</a:t>
            </a:r>
            <a:r>
              <a:rPr lang="cy-GB" dirty="0"/>
              <a:t> </a:t>
            </a:r>
            <a:endParaRPr lang="en-GB" dirty="0"/>
          </a:p>
          <a:p>
            <a:pPr lvl="0" fontAlgn="t">
              <a:defRPr/>
            </a:pPr>
            <a:endParaRPr lang="en-GB" dirty="0"/>
          </a:p>
          <a:p>
            <a:pPr lvl="0" fontAlgn="t">
              <a:defRPr/>
            </a:pPr>
            <a:r>
              <a:rPr lang="en-GB" dirty="0"/>
              <a:t>Yn </a:t>
            </a:r>
            <a:r>
              <a:rPr lang="en-GB" dirty="0" err="1"/>
              <a:t>achos</a:t>
            </a:r>
            <a:r>
              <a:rPr lang="en-GB" dirty="0"/>
              <a:t> </a:t>
            </a:r>
            <a:r>
              <a:rPr lang="en-GB" dirty="0" err="1"/>
              <a:t>coed</a:t>
            </a:r>
            <a:r>
              <a:rPr lang="en-GB" dirty="0"/>
              <a:t> a </a:t>
            </a:r>
            <a:r>
              <a:rPr lang="en-GB" dirty="0" err="1"/>
              <a:t>llwyni</a:t>
            </a:r>
            <a:r>
              <a:rPr lang="en-GB" dirty="0"/>
              <a:t>,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Prydain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rannu’n</a:t>
            </a:r>
            <a:r>
              <a:rPr lang="en-GB" dirty="0"/>
              <a:t> </a:t>
            </a:r>
            <a:r>
              <a:rPr lang="en-GB" dirty="0" err="1"/>
              <a:t>bedwar</a:t>
            </a:r>
            <a:r>
              <a:rPr lang="en-GB" dirty="0"/>
              <a:t> </a:t>
            </a:r>
            <a:r>
              <a:rPr lang="en-GB" dirty="0" err="1"/>
              <a:t>rhanbarth</a:t>
            </a:r>
            <a:r>
              <a:rPr lang="en-GB" dirty="0"/>
              <a:t> </a:t>
            </a:r>
            <a:r>
              <a:rPr lang="en-GB" dirty="0" err="1"/>
              <a:t>tarddle</a:t>
            </a:r>
            <a:r>
              <a:rPr lang="en-GB" dirty="0"/>
              <a:t>. Mae </a:t>
            </a:r>
            <a:r>
              <a:rPr lang="en-GB" dirty="0" err="1"/>
              <a:t>gan</a:t>
            </a:r>
            <a:r>
              <a:rPr lang="en-GB" dirty="0"/>
              <a:t> bob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tarddle</a:t>
            </a:r>
            <a:r>
              <a:rPr lang="en-GB" dirty="0"/>
              <a:t> </a:t>
            </a:r>
            <a:r>
              <a:rPr lang="en-GB" dirty="0" err="1"/>
              <a:t>debygrwydd</a:t>
            </a:r>
            <a:r>
              <a:rPr lang="en-GB" dirty="0"/>
              <a:t> o ran </a:t>
            </a:r>
            <a:r>
              <a:rPr lang="en-GB" dirty="0" err="1"/>
              <a:t>hinsawdd</a:t>
            </a:r>
            <a:r>
              <a:rPr lang="en-GB" dirty="0"/>
              <a:t> (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dirwedd</a:t>
            </a:r>
            <a:r>
              <a:rPr lang="en-GB" dirty="0"/>
              <a:t>, </a:t>
            </a:r>
            <a:r>
              <a:rPr lang="en-GB" dirty="0" err="1"/>
              <a:t>tywydd</a:t>
            </a:r>
            <a:r>
              <a:rPr lang="en-GB" dirty="0"/>
              <a:t> a </a:t>
            </a:r>
            <a:r>
              <a:rPr lang="en-GB" dirty="0" err="1"/>
              <a:t>thymheredd</a:t>
            </a:r>
            <a:r>
              <a:rPr lang="en-GB" dirty="0"/>
              <a:t> o </a:t>
            </a:r>
            <a:r>
              <a:rPr lang="en-GB" dirty="0" err="1"/>
              <a:t>fewn</a:t>
            </a:r>
            <a:r>
              <a:rPr lang="en-GB" dirty="0"/>
              <a:t> yr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lai’r</a:t>
            </a:r>
            <a:r>
              <a:rPr lang="en-GB" dirty="0"/>
              <a:t> un </a:t>
            </a:r>
            <a:r>
              <a:rPr lang="en-GB" dirty="0" err="1"/>
              <a:t>peth</a:t>
            </a:r>
            <a:r>
              <a:rPr lang="en-GB" dirty="0"/>
              <a:t>). Mae </a:t>
            </a:r>
            <a:r>
              <a:rPr lang="en-GB" dirty="0" err="1"/>
              <a:t>Cymru</a:t>
            </a:r>
            <a:r>
              <a:rPr lang="en-GB" dirty="0"/>
              <a:t> yn </a:t>
            </a:r>
            <a:r>
              <a:rPr lang="en-GB" dirty="0" err="1"/>
              <a:t>rhanbarth</a:t>
            </a:r>
            <a:r>
              <a:rPr lang="en-GB" dirty="0"/>
              <a:t> ‘30’ y </a:t>
            </a:r>
            <a:r>
              <a:rPr lang="en-GB" dirty="0" err="1"/>
              <a:t>tarddle</a:t>
            </a:r>
            <a:r>
              <a:rPr lang="en-GB" dirty="0"/>
              <a:t>.</a:t>
            </a:r>
          </a:p>
          <a:p>
            <a:pPr lvl="0" fontAlgn="t">
              <a:defRPr/>
            </a:pPr>
            <a:endParaRPr lang="en-GB" dirty="0"/>
          </a:p>
          <a:p>
            <a:pPr fontAlgn="t">
              <a:defRPr/>
            </a:pP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rhanbarthau</a:t>
            </a:r>
            <a:r>
              <a:rPr lang="en-GB" dirty="0"/>
              <a:t> </a:t>
            </a:r>
            <a:r>
              <a:rPr lang="en-GB" dirty="0" err="1"/>
              <a:t>tarddle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rhannu’n</a:t>
            </a:r>
            <a:r>
              <a:rPr lang="en-GB" dirty="0"/>
              <a:t> </a:t>
            </a:r>
            <a:r>
              <a:rPr lang="en-GB" dirty="0" err="1"/>
              <a:t>isadrannau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cynhyrchu</a:t>
            </a:r>
            <a:r>
              <a:rPr lang="en-GB" dirty="0"/>
              <a:t> 24 </a:t>
            </a:r>
            <a:r>
              <a:rPr lang="en-GB" dirty="0" err="1"/>
              <a:t>ardal</a:t>
            </a:r>
            <a:r>
              <a:rPr lang="en-GB" dirty="0"/>
              <a:t> o </a:t>
            </a:r>
            <a:r>
              <a:rPr lang="en-GB" dirty="0" err="1"/>
              <a:t>hadau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â</a:t>
            </a:r>
            <a:r>
              <a:rPr lang="en-GB" dirty="0"/>
              <a:t> </a:t>
            </a:r>
            <a:r>
              <a:rPr lang="en-GB" dirty="0" err="1"/>
              <a:t>phriodweddau</a:t>
            </a:r>
            <a:r>
              <a:rPr lang="en-GB" dirty="0"/>
              <a:t> </a:t>
            </a:r>
            <a:r>
              <a:rPr lang="en-GB" dirty="0" err="1"/>
              <a:t>ecolegol</a:t>
            </a:r>
            <a:r>
              <a:rPr lang="en-GB" dirty="0"/>
              <a:t> a </a:t>
            </a:r>
            <a:r>
              <a:rPr lang="en-GB" dirty="0" err="1"/>
              <a:t>hinsawdd</a:t>
            </a:r>
            <a:r>
              <a:rPr lang="en-GB" dirty="0"/>
              <a:t> </a:t>
            </a:r>
            <a:r>
              <a:rPr lang="en-GB" dirty="0" err="1"/>
              <a:t>debyg</a:t>
            </a:r>
            <a:r>
              <a:rPr lang="en-GB" dirty="0"/>
              <a:t>. </a:t>
            </a:r>
          </a:p>
          <a:p>
            <a:pPr fontAlgn="t">
              <a:defRPr/>
            </a:pPr>
            <a:endParaRPr lang="en-GB" b="1" dirty="0">
              <a:solidFill>
                <a:srgbClr val="0091A5"/>
              </a:solidFill>
            </a:endParaRPr>
          </a:p>
          <a:p>
            <a:pPr fontAlgn="t">
              <a:defRPr/>
            </a:pPr>
            <a:r>
              <a:rPr lang="en-GB" b="1" dirty="0" err="1">
                <a:solidFill>
                  <a:srgbClr val="0091A5"/>
                </a:solidFill>
              </a:rPr>
              <a:t>Cwestiwn</a:t>
            </a:r>
            <a:r>
              <a:rPr lang="en-GB" b="1" dirty="0">
                <a:solidFill>
                  <a:srgbClr val="0091A5"/>
                </a:solidFill>
              </a:rPr>
              <a:t> – </a:t>
            </a:r>
            <a:r>
              <a:rPr lang="en-GB" b="1" dirty="0" err="1">
                <a:solidFill>
                  <a:srgbClr val="0091A5"/>
                </a:solidFill>
              </a:rPr>
              <a:t>wnaeth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eich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grŵp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addysg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gymryd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rhan</a:t>
            </a:r>
            <a:r>
              <a:rPr lang="en-GB" b="1" dirty="0">
                <a:solidFill>
                  <a:srgbClr val="0091A5"/>
                </a:solidFill>
              </a:rPr>
              <a:t> yn </a:t>
            </a:r>
            <a:r>
              <a:rPr lang="en-GB" b="1" dirty="0" err="1">
                <a:solidFill>
                  <a:srgbClr val="0091A5"/>
                </a:solidFill>
              </a:rPr>
              <a:t>ymgyrch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Campau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Mes</a:t>
            </a:r>
            <a:r>
              <a:rPr lang="en-GB" b="1" dirty="0">
                <a:solidFill>
                  <a:srgbClr val="0091A5"/>
                </a:solidFill>
              </a:rPr>
              <a:t> CNC? O </a:t>
            </a:r>
            <a:r>
              <a:rPr lang="en-GB" b="1" dirty="0" err="1">
                <a:solidFill>
                  <a:srgbClr val="0091A5"/>
                </a:solidFill>
              </a:rPr>
              <a:t>ba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ardal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hadau</a:t>
            </a:r>
            <a:r>
              <a:rPr lang="en-GB" b="1" dirty="0">
                <a:solidFill>
                  <a:srgbClr val="0091A5"/>
                </a:solidFill>
              </a:rPr>
              <a:t> y </a:t>
            </a:r>
            <a:r>
              <a:rPr lang="en-GB" b="1" dirty="0" err="1">
                <a:solidFill>
                  <a:srgbClr val="0091A5"/>
                </a:solidFill>
              </a:rPr>
              <a:t>cafodd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eich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mes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eu</a:t>
            </a:r>
            <a:r>
              <a:rPr lang="en-GB" b="1" dirty="0">
                <a:solidFill>
                  <a:srgbClr val="0091A5"/>
                </a:solidFill>
              </a:rPr>
              <a:t> </a:t>
            </a:r>
            <a:r>
              <a:rPr lang="en-GB" b="1" dirty="0" err="1">
                <a:solidFill>
                  <a:srgbClr val="0091A5"/>
                </a:solidFill>
              </a:rPr>
              <a:t>casglu</a:t>
            </a:r>
            <a:r>
              <a:rPr lang="en-GB" b="1" dirty="0">
                <a:solidFill>
                  <a:srgbClr val="0091A5"/>
                </a:solidFill>
              </a:rPr>
              <a:t>? </a:t>
            </a:r>
          </a:p>
          <a:p>
            <a:pPr fontAlgn="t">
              <a:defRPr/>
            </a:pPr>
            <a:endParaRPr lang="en-GB" dirty="0"/>
          </a:p>
          <a:p>
            <a:pPr lvl="0" fontAlgn="t">
              <a:defRPr/>
            </a:pPr>
            <a:r>
              <a:rPr lang="en-GB" b="1" dirty="0">
                <a:hlinkClick r:id="rId4"/>
              </a:rPr>
              <a:t>https://bit.ly/2DZ6hY2</a:t>
            </a:r>
            <a:r>
              <a:rPr lang="en-GB" b="1" dirty="0"/>
              <a:t> </a:t>
            </a:r>
            <a:r>
              <a:rPr lang="en-GB" dirty="0"/>
              <a:t>- </a:t>
            </a:r>
            <a:r>
              <a:rPr lang="en-GB" dirty="0" err="1"/>
              <a:t>dolen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map </a:t>
            </a:r>
            <a:r>
              <a:rPr lang="en-GB" dirty="0" err="1"/>
              <a:t>ardal</a:t>
            </a:r>
            <a:r>
              <a:rPr lang="en-GB" dirty="0"/>
              <a:t> </a:t>
            </a:r>
            <a:r>
              <a:rPr lang="en-GB" dirty="0" err="1"/>
              <a:t>hadau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6AC15-F11E-4A6B-A8B9-0432A3B493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82" y="2146301"/>
            <a:ext cx="3043635" cy="40640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B0BDF-2175-4D90-8467-E4898C58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675" y="514351"/>
            <a:ext cx="2641826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955B-9D57-4158-A8E4-3C664DF8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656329"/>
            <a:ext cx="8775700" cy="581841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Pam </a:t>
            </a:r>
            <a:r>
              <a:rPr lang="en-GB" sz="2400" dirty="0" err="1">
                <a:solidFill>
                  <a:schemeClr val="accent1"/>
                </a:solidFill>
              </a:rPr>
              <a:t>plannu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coed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brodorol</a:t>
            </a:r>
            <a:r>
              <a:rPr lang="en-GB" sz="2400" dirty="0">
                <a:solidFill>
                  <a:schemeClr val="accent1"/>
                </a:solidFill>
              </a:rPr>
              <a:t> o </a:t>
            </a:r>
            <a:r>
              <a:rPr lang="en-GB" sz="2400" dirty="0" err="1">
                <a:solidFill>
                  <a:schemeClr val="accent1"/>
                </a:solidFill>
              </a:rPr>
              <a:t>darddle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lleol</a:t>
            </a:r>
            <a:r>
              <a:rPr lang="en-GB" sz="2400" dirty="0">
                <a:solidFill>
                  <a:schemeClr val="accent1"/>
                </a:solidFill>
              </a:rPr>
              <a:t>? 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C42E-F847-490D-8957-300F7AC2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70927"/>
            <a:ext cx="7518400" cy="51791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Mae </a:t>
            </a:r>
            <a:r>
              <a:rPr lang="en-GB" sz="1800" b="0" dirty="0" err="1">
                <a:solidFill>
                  <a:schemeClr val="tx1"/>
                </a:solidFill>
              </a:rPr>
              <a:t>plannu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brodorol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darddle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lleol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sicrhau</a:t>
            </a:r>
            <a:r>
              <a:rPr lang="en-GB" sz="1800" b="0" dirty="0">
                <a:solidFill>
                  <a:schemeClr val="tx1"/>
                </a:solidFill>
              </a:rPr>
              <a:t> bod </a:t>
            </a:r>
            <a:r>
              <a:rPr lang="en-GB" sz="1800" b="0" dirty="0" err="1">
                <a:solidFill>
                  <a:schemeClr val="tx1"/>
                </a:solidFill>
              </a:rPr>
              <a:t>cyfansoddiad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genetig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sy’n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cael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plannu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addasu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dros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amser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ystod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amodau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hinsawdd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phridd</a:t>
            </a:r>
            <a:r>
              <a:rPr lang="en-GB" sz="1800" b="0" dirty="0">
                <a:solidFill>
                  <a:schemeClr val="tx1"/>
                </a:solidFill>
              </a:rPr>
              <a:t> yn y man </a:t>
            </a:r>
            <a:r>
              <a:rPr lang="en-GB" sz="1800" b="0" dirty="0" err="1">
                <a:solidFill>
                  <a:schemeClr val="tx1"/>
                </a:solidFill>
              </a:rPr>
              <a:t>ble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maent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tyfu</a:t>
            </a:r>
            <a:r>
              <a:rPr lang="en-GB" sz="1800" b="0" dirty="0">
                <a:solidFill>
                  <a:schemeClr val="tx1"/>
                </a:solidFill>
              </a:rPr>
              <a:t> – </a:t>
            </a:r>
            <a:r>
              <a:rPr lang="en-GB" sz="1800" b="0" dirty="0" err="1">
                <a:solidFill>
                  <a:schemeClr val="tx1"/>
                </a:solidFill>
              </a:rPr>
              <a:t>amrywiadau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mewn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tymheredd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lefelau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dŵr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glaw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chyflymdra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gwyntoedd</a:t>
            </a:r>
            <a:r>
              <a:rPr lang="en-GB" sz="1800" b="0" dirty="0">
                <a:solidFill>
                  <a:schemeClr val="tx1"/>
                </a:solidFill>
              </a:rPr>
              <a:t>. </a:t>
            </a:r>
          </a:p>
          <a:p>
            <a:endParaRPr lang="en-GB" sz="1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Gan </a:t>
            </a:r>
            <a:r>
              <a:rPr lang="en-GB" sz="1800" b="0" dirty="0" err="1">
                <a:solidFill>
                  <a:schemeClr val="tx1"/>
                </a:solidFill>
              </a:rPr>
              <a:t>fod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pryder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cynyddol</a:t>
            </a:r>
            <a:r>
              <a:rPr lang="en-GB" sz="1800" b="0" dirty="0">
                <a:solidFill>
                  <a:schemeClr val="tx1"/>
                </a:solidFill>
              </a:rPr>
              <a:t> am </a:t>
            </a:r>
            <a:r>
              <a:rPr lang="en-GB" sz="1800" b="0" dirty="0" err="1">
                <a:solidFill>
                  <a:schemeClr val="tx1"/>
                </a:solidFill>
              </a:rPr>
              <a:t>bla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chlefydau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mewn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datblygiad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newid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hinsawdd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mae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rheolwyr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coetiroedd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ceisio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sicrhau</a:t>
            </a:r>
            <a:r>
              <a:rPr lang="en-GB" sz="1800" b="0" dirty="0">
                <a:solidFill>
                  <a:schemeClr val="tx1"/>
                </a:solidFill>
              </a:rPr>
              <a:t> bod y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maent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plannu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mor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wydn</a:t>
            </a:r>
            <a:r>
              <a:rPr lang="en-GB" sz="1800" b="0" dirty="0">
                <a:solidFill>
                  <a:schemeClr val="tx1"/>
                </a:solidFill>
              </a:rPr>
              <a:t> (</a:t>
            </a:r>
            <a:r>
              <a:rPr lang="en-GB" sz="1800" b="0" dirty="0" err="1">
                <a:solidFill>
                  <a:schemeClr val="tx1"/>
                </a:solidFill>
              </a:rPr>
              <a:t>cryf</a:t>
            </a:r>
            <a:r>
              <a:rPr lang="en-GB" sz="1800" b="0" dirty="0">
                <a:solidFill>
                  <a:schemeClr val="tx1"/>
                </a:solidFill>
              </a:rPr>
              <a:t>) a </a:t>
            </a:r>
            <a:r>
              <a:rPr lang="en-GB" sz="1800" b="0" dirty="0" err="1">
                <a:solidFill>
                  <a:schemeClr val="tx1"/>
                </a:solidFill>
              </a:rPr>
              <a:t>phosibl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erbyn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clefydau</a:t>
            </a:r>
            <a:r>
              <a:rPr lang="en-GB" sz="1800" b="0" dirty="0">
                <a:solidFill>
                  <a:schemeClr val="tx1"/>
                </a:solidFill>
              </a:rPr>
              <a:t> ac yn </a:t>
            </a:r>
            <a:r>
              <a:rPr lang="en-GB" sz="1800" b="0" dirty="0" err="1">
                <a:solidFill>
                  <a:schemeClr val="tx1"/>
                </a:solidFill>
              </a:rPr>
              <a:t>gallu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addasu’n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dda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amodau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hinsawdd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newidiol</a:t>
            </a:r>
            <a:r>
              <a:rPr lang="en-GB" sz="1800" b="0" dirty="0">
                <a:solidFill>
                  <a:schemeClr val="tx1"/>
                </a:solidFill>
              </a:rPr>
              <a:t>. Mae </a:t>
            </a:r>
            <a:r>
              <a:rPr lang="en-GB" sz="1800" b="0" dirty="0" err="1">
                <a:solidFill>
                  <a:schemeClr val="tx1"/>
                </a:solidFill>
              </a:rPr>
              <a:t>plannu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brodorol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darddle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lleol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rhoi’r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cyfle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gorau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sicrhau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hyn</a:t>
            </a:r>
            <a:r>
              <a:rPr lang="en-GB" sz="1800" b="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Mae </a:t>
            </a:r>
            <a:r>
              <a:rPr lang="en-GB" sz="1800" b="0" dirty="0" err="1">
                <a:solidFill>
                  <a:schemeClr val="tx1"/>
                </a:solidFill>
              </a:rPr>
              <a:t>mewnforio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dramor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cynyddu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peryglon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fioddiogelwch</a:t>
            </a:r>
            <a:r>
              <a:rPr lang="en-GB" sz="1800" b="0" dirty="0">
                <a:solidFill>
                  <a:schemeClr val="tx1"/>
                </a:solidFill>
              </a:rPr>
              <a:t> (</a:t>
            </a:r>
            <a:r>
              <a:rPr lang="en-GB" sz="1800" b="0" dirty="0" err="1">
                <a:solidFill>
                  <a:schemeClr val="tx1"/>
                </a:solidFill>
              </a:rPr>
              <a:t>perygl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lledaenu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clefydau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heintus</a:t>
            </a:r>
            <a:r>
              <a:rPr lang="en-GB" sz="1800" b="0" dirty="0">
                <a:solidFill>
                  <a:schemeClr val="tx1"/>
                </a:solidFill>
              </a:rPr>
              <a:t>) – </a:t>
            </a:r>
            <a:r>
              <a:rPr lang="en-GB" sz="1800" b="0" dirty="0" err="1">
                <a:solidFill>
                  <a:schemeClr val="tx1"/>
                </a:solidFill>
              </a:rPr>
              <a:t>er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enghraifft</a:t>
            </a:r>
            <a:r>
              <a:rPr lang="en-GB" sz="1800" b="0" dirty="0">
                <a:solidFill>
                  <a:schemeClr val="tx1"/>
                </a:solidFill>
              </a:rPr>
              <a:t>, </a:t>
            </a:r>
            <a:r>
              <a:rPr lang="en-GB" sz="1800" b="0" dirty="0" err="1">
                <a:solidFill>
                  <a:schemeClr val="tx1"/>
                </a:solidFill>
              </a:rPr>
              <a:t>daeth</a:t>
            </a:r>
            <a:r>
              <a:rPr lang="en-GB" sz="1800" b="0" dirty="0">
                <a:solidFill>
                  <a:schemeClr val="tx1"/>
                </a:solidFill>
              </a:rPr>
              <a:t> y </a:t>
            </a:r>
            <a:r>
              <a:rPr lang="en-GB" sz="1800" b="0" dirty="0" err="1">
                <a:solidFill>
                  <a:schemeClr val="tx1"/>
                </a:solidFill>
              </a:rPr>
              <a:t>ffwng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coeden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lladdwr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ynn</a:t>
            </a:r>
            <a:r>
              <a:rPr lang="en-GB" sz="1800" b="0" dirty="0">
                <a:solidFill>
                  <a:schemeClr val="tx1"/>
                </a:solidFill>
              </a:rPr>
              <a:t> (Ash Dieback / Chalara </a:t>
            </a:r>
            <a:r>
              <a:rPr lang="en-GB" sz="1800" b="0" dirty="0" err="1">
                <a:solidFill>
                  <a:schemeClr val="tx1"/>
                </a:solidFill>
              </a:rPr>
              <a:t>fraxinea</a:t>
            </a:r>
            <a:r>
              <a:rPr lang="en-GB" sz="1800" b="0" dirty="0">
                <a:solidFill>
                  <a:schemeClr val="tx1"/>
                </a:solidFill>
              </a:rPr>
              <a:t>) </a:t>
            </a:r>
            <a:r>
              <a:rPr lang="en-GB" sz="1800" b="0" dirty="0" err="1">
                <a:solidFill>
                  <a:schemeClr val="tx1"/>
                </a:solidFill>
              </a:rPr>
              <a:t>i’r</a:t>
            </a:r>
            <a:r>
              <a:rPr lang="en-GB" sz="1800" b="0" dirty="0">
                <a:solidFill>
                  <a:schemeClr val="tx1"/>
                </a:solidFill>
              </a:rPr>
              <a:t> DU ar </a:t>
            </a:r>
            <a:r>
              <a:rPr lang="en-GB" sz="1800" b="0" dirty="0" err="1">
                <a:solidFill>
                  <a:schemeClr val="tx1"/>
                </a:solidFill>
              </a:rPr>
              <a:t>goed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fewnforiwyd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Ewrop</a:t>
            </a:r>
            <a:r>
              <a:rPr lang="en-GB" sz="1800" b="0" dirty="0">
                <a:solidFill>
                  <a:schemeClr val="tx1"/>
                </a:solidFill>
              </a:rPr>
              <a:t>.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66E5C-CA69-409B-8828-478C351D62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1826595"/>
            <a:ext cx="3399892" cy="219930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FFA248-4BD2-43FA-9878-2F55585BA5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0" y="4252913"/>
            <a:ext cx="3467100" cy="232095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EEFE05-A1C9-4298-A082-693EE65E6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004" y="656329"/>
            <a:ext cx="2548069" cy="5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FF36-604D-45D7-9437-DB1D5D3F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819150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Y </a:t>
            </a:r>
            <a:r>
              <a:rPr lang="en-GB" dirty="0" err="1">
                <a:solidFill>
                  <a:schemeClr val="accent1"/>
                </a:solidFill>
              </a:rPr>
              <a:t>dyfodol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347A-0078-4CD6-8F12-96BBF31C7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845393"/>
            <a:ext cx="5653088" cy="4536356"/>
          </a:xfrm>
        </p:spPr>
        <p:txBody>
          <a:bodyPr/>
          <a:lstStyle/>
          <a:p>
            <a:pPr fontAlgn="t"/>
            <a:r>
              <a:rPr lang="en-GB" sz="1800" b="0" dirty="0" err="1">
                <a:solidFill>
                  <a:schemeClr val="tx1"/>
                </a:solidFill>
              </a:rPr>
              <a:t>Yng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Nghymru</a:t>
            </a:r>
            <a:r>
              <a:rPr lang="en-GB" sz="1800" b="0" dirty="0">
                <a:solidFill>
                  <a:schemeClr val="tx1"/>
                </a:solidFill>
              </a:rPr>
              <a:t>, yn </a:t>
            </a:r>
            <a:r>
              <a:rPr lang="en-GB" sz="1800" b="0" dirty="0" err="1">
                <a:solidFill>
                  <a:schemeClr val="tx1"/>
                </a:solidFill>
              </a:rPr>
              <a:t>draddodiadol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mae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amrywiaeth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cyfyngedig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iawn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rywogaethau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wedi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tra-arlwyddiaethu</a:t>
            </a:r>
            <a:r>
              <a:rPr lang="en-GB" sz="1800" b="0" dirty="0">
                <a:solidFill>
                  <a:schemeClr val="tx1"/>
                </a:solidFill>
              </a:rPr>
              <a:t> yn </a:t>
            </a:r>
            <a:r>
              <a:rPr lang="en-GB" sz="1800" b="0" dirty="0" err="1">
                <a:solidFill>
                  <a:schemeClr val="tx1"/>
                </a:solidFill>
              </a:rPr>
              <a:t>ein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coedwigoedd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a’n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coetiroedd</a:t>
            </a:r>
            <a:r>
              <a:rPr lang="en-GB" sz="1800" b="0" dirty="0">
                <a:solidFill>
                  <a:schemeClr val="tx1"/>
                </a:solidFill>
              </a:rPr>
              <a:t> ac </a:t>
            </a:r>
            <a:r>
              <a:rPr lang="en-GB" sz="1800" b="0" dirty="0" err="1">
                <a:solidFill>
                  <a:schemeClr val="tx1"/>
                </a:solidFill>
              </a:rPr>
              <a:t>mae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nifer</a:t>
            </a:r>
            <a:r>
              <a:rPr lang="en-GB" sz="1800" b="0" dirty="0">
                <a:solidFill>
                  <a:schemeClr val="tx1"/>
                </a:solidFill>
              </a:rPr>
              <a:t> o </a:t>
            </a:r>
            <a:r>
              <a:rPr lang="en-GB" sz="1800" b="0" dirty="0" err="1">
                <a:solidFill>
                  <a:schemeClr val="tx1"/>
                </a:solidFill>
              </a:rPr>
              <a:t>safleoedd</a:t>
            </a:r>
            <a:r>
              <a:rPr lang="en-GB" sz="1800" b="0" dirty="0">
                <a:solidFill>
                  <a:schemeClr val="tx1"/>
                </a:solidFill>
              </a:rPr>
              <a:t> (</a:t>
            </a:r>
            <a:r>
              <a:rPr lang="en-GB" sz="1800" b="0" dirty="0" err="1">
                <a:solidFill>
                  <a:schemeClr val="tx1"/>
                </a:solidFill>
              </a:rPr>
              <a:t>sydd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wedi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rheoli</a:t>
            </a:r>
            <a:r>
              <a:rPr lang="en-GB" sz="1800" b="0" dirty="0">
                <a:solidFill>
                  <a:schemeClr val="tx1"/>
                </a:solidFill>
              </a:rPr>
              <a:t> ar </a:t>
            </a:r>
            <a:r>
              <a:rPr lang="en-GB" sz="1800" b="0" dirty="0" err="1">
                <a:solidFill>
                  <a:schemeClr val="tx1"/>
                </a:solidFill>
              </a:rPr>
              <a:t>gyfer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cynhyrchu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pren</a:t>
            </a:r>
            <a:r>
              <a:rPr lang="en-GB" sz="1800" b="0" dirty="0">
                <a:solidFill>
                  <a:schemeClr val="tx1"/>
                </a:solidFill>
              </a:rPr>
              <a:t>) </a:t>
            </a:r>
            <a:r>
              <a:rPr lang="en-GB" sz="1800" b="0" dirty="0" err="1">
                <a:solidFill>
                  <a:schemeClr val="tx1"/>
                </a:solidFill>
              </a:rPr>
              <a:t>wedi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eu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plannu</a:t>
            </a:r>
            <a:r>
              <a:rPr lang="en-GB" sz="1800" b="0" dirty="0">
                <a:solidFill>
                  <a:schemeClr val="tx1"/>
                </a:solidFill>
              </a:rPr>
              <a:t> ag un </a:t>
            </a:r>
            <a:r>
              <a:rPr lang="en-GB" sz="1800" b="0" dirty="0" err="1">
                <a:solidFill>
                  <a:schemeClr val="tx1"/>
                </a:solidFill>
              </a:rPr>
              <a:t>rywogaeth</a:t>
            </a:r>
            <a:r>
              <a:rPr lang="en-GB" sz="1800" b="0" dirty="0">
                <a:solidFill>
                  <a:schemeClr val="tx1"/>
                </a:solidFill>
              </a:rPr>
              <a:t>.  </a:t>
            </a:r>
          </a:p>
          <a:p>
            <a:pPr fontAlgn="t"/>
            <a:endParaRPr lang="en-GB" sz="1800" b="0" dirty="0">
              <a:solidFill>
                <a:schemeClr val="tx1"/>
              </a:solidFill>
            </a:endParaRPr>
          </a:p>
          <a:p>
            <a:pPr fontAlgn="t"/>
            <a:r>
              <a:rPr lang="en-GB" sz="1800" b="0" dirty="0">
                <a:solidFill>
                  <a:schemeClr val="tx1"/>
                </a:solidFill>
              </a:rPr>
              <a:t>Mae hon yn </a:t>
            </a:r>
            <a:r>
              <a:rPr lang="en-GB" sz="1800" b="0" dirty="0" err="1">
                <a:solidFill>
                  <a:schemeClr val="tx1"/>
                </a:solidFill>
              </a:rPr>
              <a:t>strategaeth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beryglus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yng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ngoleuni’r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newid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hinsawdd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sydd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wedi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ei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ragweld</a:t>
            </a:r>
            <a:r>
              <a:rPr lang="en-GB" sz="1800" b="0" dirty="0">
                <a:solidFill>
                  <a:schemeClr val="tx1"/>
                </a:solidFill>
              </a:rPr>
              <a:t> yn y </a:t>
            </a:r>
            <a:r>
              <a:rPr lang="en-GB" sz="1800" b="0" dirty="0" err="1">
                <a:solidFill>
                  <a:schemeClr val="tx1"/>
                </a:solidFill>
              </a:rPr>
              <a:t>dyfodol</a:t>
            </a:r>
            <a:r>
              <a:rPr lang="en-GB" sz="1800" b="0" dirty="0">
                <a:solidFill>
                  <a:schemeClr val="tx1"/>
                </a:solidFill>
              </a:rPr>
              <a:t>, a </a:t>
            </a:r>
            <a:r>
              <a:rPr lang="en-GB" sz="1800" b="0" dirty="0" err="1">
                <a:solidFill>
                  <a:schemeClr val="tx1"/>
                </a:solidFill>
              </a:rPr>
              <a:t>chynydd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tebygol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mewn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en-GB" sz="1800" b="0" dirty="0" err="1">
                <a:solidFill>
                  <a:schemeClr val="tx1"/>
                </a:solidFill>
              </a:rPr>
              <a:t>pla</a:t>
            </a:r>
            <a:r>
              <a:rPr lang="en-GB" sz="1800" b="0" dirty="0">
                <a:solidFill>
                  <a:schemeClr val="tx1"/>
                </a:solidFill>
              </a:rPr>
              <a:t> a </a:t>
            </a:r>
            <a:r>
              <a:rPr lang="en-GB" sz="1800" b="0" dirty="0" err="1">
                <a:solidFill>
                  <a:schemeClr val="tx1"/>
                </a:solidFill>
              </a:rPr>
              <a:t>chlefydau</a:t>
            </a:r>
            <a:r>
              <a:rPr lang="en-GB" sz="1800" b="0" dirty="0">
                <a:solidFill>
                  <a:schemeClr val="tx1"/>
                </a:solidFill>
              </a:rPr>
              <a:t>. </a:t>
            </a:r>
          </a:p>
          <a:p>
            <a:pPr fontAlgn="t"/>
            <a:endParaRPr lang="en-GB" sz="1800" b="0" dirty="0">
              <a:solidFill>
                <a:schemeClr val="tx1"/>
              </a:solidFill>
              <a:latin typeface="+mj-lt"/>
            </a:endParaRPr>
          </a:p>
          <a:p>
            <a:pPr fontAlgn="t"/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Rydym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yn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cydnabod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y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gallwn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wrth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gynyddu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amrywiaeth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y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rhywogaethau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coed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yr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ydym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yn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eu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plannu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chael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hadau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fwy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o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ffynnonellau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sydd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wedi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eu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gwasgaru’n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dda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gallwn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gynyddu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gwytnwch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coetiroedd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Cymru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tuag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at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effeithiau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newid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hinsawdd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phla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GB" sz="1800" b="0" dirty="0" err="1">
                <a:solidFill>
                  <a:schemeClr val="tx1"/>
                </a:solidFill>
                <a:latin typeface="+mj-lt"/>
              </a:rPr>
              <a:t>chlefydau</a:t>
            </a:r>
            <a:r>
              <a:rPr lang="en-GB" sz="1800" b="0" dirty="0">
                <a:solidFill>
                  <a:schemeClr val="tx1"/>
                </a:solidFill>
                <a:latin typeface="+mj-lt"/>
              </a:rPr>
              <a:t>. 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6CF8FF-05B8-472B-A0AD-3EFB18B0830F}"/>
              </a:ext>
            </a:extLst>
          </p:cNvPr>
          <p:cNvSpPr txBox="1">
            <a:spLocks/>
          </p:cNvSpPr>
          <p:nvPr/>
        </p:nvSpPr>
        <p:spPr>
          <a:xfrm>
            <a:off x="6604001" y="2095501"/>
            <a:ext cx="5207000" cy="45363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0091A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27622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9625" indent="-2667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109063-D71C-48CD-AAAA-08A0CC09D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5444A-A7FE-4BB8-9A45-B96DB6D9D1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553" y="1845393"/>
            <a:ext cx="5491448" cy="36609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371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8A14-A0DF-4B2F-87DB-75B1095E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748432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Prosiect</a:t>
            </a:r>
            <a:r>
              <a:rPr lang="en-GB" dirty="0">
                <a:solidFill>
                  <a:schemeClr val="accent1"/>
                </a:solidFill>
              </a:rPr>
              <a:t> Miri </a:t>
            </a:r>
            <a:r>
              <a:rPr lang="en-GB" dirty="0" err="1">
                <a:solidFill>
                  <a:schemeClr val="accent1"/>
                </a:solidFill>
              </a:rPr>
              <a:t>Mes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03B0-642D-4551-A86E-709B59331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287315"/>
            <a:ext cx="3975099" cy="4536356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Mae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ein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prosiectau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fel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ein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hymgyrch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‘Miri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Mes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’, yr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ydym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yn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cynnal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bob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hydref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yn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annog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dysgwyr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mawr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a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bach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fynd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tu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allan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a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chasglu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mes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ar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ein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rhan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a’n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helpu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i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ateb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yr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heriau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y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mae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ein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coed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a’n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coetiroedd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yn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hwynebu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 yn y </a:t>
            </a:r>
            <a:r>
              <a:rPr lang="en-GB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dyfodol</a:t>
            </a:r>
            <a:r>
              <a:rPr lang="en-GB" sz="2000" b="0" dirty="0">
                <a:solidFill>
                  <a:schemeClr val="tx1"/>
                </a:solidFill>
                <a:cs typeface="Arial" panose="020B0604020202020204" pitchFamily="34" charset="0"/>
              </a:rPr>
              <a:t>.  </a:t>
            </a:r>
          </a:p>
          <a:p>
            <a:r>
              <a:rPr lang="en-GB" sz="2000" dirty="0" err="1">
                <a:cs typeface="Arial" panose="020B0604020202020204" pitchFamily="34" charset="0"/>
              </a:rPr>
              <a:t>Er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mwyn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dysgu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rhagor</a:t>
            </a:r>
            <a:r>
              <a:rPr lang="en-GB" sz="2000" dirty="0">
                <a:cs typeface="Arial" panose="020B0604020202020204" pitchFamily="34" charset="0"/>
              </a:rPr>
              <a:t> am </a:t>
            </a:r>
            <a:r>
              <a:rPr lang="en-GB" sz="2000" dirty="0" err="1">
                <a:cs typeface="Arial" panose="020B0604020202020204" pitchFamily="34" charset="0"/>
              </a:rPr>
              <a:t>ymgyrch</a:t>
            </a:r>
            <a:r>
              <a:rPr lang="en-GB" sz="2000" dirty="0">
                <a:cs typeface="Arial" panose="020B0604020202020204" pitchFamily="34" charset="0"/>
              </a:rPr>
              <a:t> Miri </a:t>
            </a:r>
            <a:r>
              <a:rPr lang="en-GB" sz="2000" dirty="0" err="1">
                <a:cs typeface="Arial" panose="020B0604020202020204" pitchFamily="34" charset="0"/>
              </a:rPr>
              <a:t>Mes</a:t>
            </a:r>
            <a:r>
              <a:rPr lang="en-GB" sz="2000" dirty="0">
                <a:cs typeface="Arial" panose="020B0604020202020204" pitchFamily="34" charset="0"/>
              </a:rPr>
              <a:t> CNC, </a:t>
            </a:r>
            <a:r>
              <a:rPr lang="en-GB" sz="2000" dirty="0" err="1">
                <a:cs typeface="Arial" panose="020B0604020202020204" pitchFamily="34" charset="0"/>
              </a:rPr>
              <a:t>ewch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dirty="0" err="1">
                <a:cs typeface="Arial" panose="020B0604020202020204" pitchFamily="34" charset="0"/>
              </a:rPr>
              <a:t>i’r</a:t>
            </a:r>
            <a:r>
              <a:rPr lang="en-GB" sz="2000" dirty="0">
                <a:cs typeface="Arial" panose="020B0604020202020204" pitchFamily="34" charset="0"/>
              </a:rPr>
              <a:t> </a:t>
            </a:r>
            <a:r>
              <a:rPr lang="en-GB" sz="2000" u="sng" dirty="0">
                <a:cs typeface="Arial" panose="020B0604020202020204" pitchFamily="34" charset="0"/>
                <a:hlinkClick r:id="rId3"/>
              </a:rPr>
              <a:t>wefan</a:t>
            </a:r>
            <a:endParaRPr lang="en-GB" sz="2000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endParaRPr lang="en-GB" sz="1800" b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C12BBD-0B94-4027-92C5-ECA1715B0ED1}"/>
              </a:ext>
            </a:extLst>
          </p:cNvPr>
          <p:cNvGrpSpPr/>
          <p:nvPr/>
        </p:nvGrpSpPr>
        <p:grpSpPr>
          <a:xfrm>
            <a:off x="5119714" y="2095501"/>
            <a:ext cx="6799236" cy="4536356"/>
            <a:chOff x="5119714" y="2095501"/>
            <a:chExt cx="6799236" cy="4536356"/>
          </a:xfrm>
        </p:grpSpPr>
        <p:pic>
          <p:nvPicPr>
            <p:cNvPr id="5" name="Picture 5" descr="image001" title="Acorn Antics Collections 218">
              <a:extLst>
                <a:ext uri="{FF2B5EF4-FFF2-40B4-BE49-F238E27FC236}">
                  <a16:creationId xmlns:a16="http://schemas.microsoft.com/office/drawing/2014/main" id="{7440EEBB-0DC0-4D2F-BA7F-A53FDC943A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" t="11799" r="1751" b="8516"/>
            <a:stretch/>
          </p:blipFill>
          <p:spPr bwMode="auto">
            <a:xfrm>
              <a:off x="7702550" y="2095501"/>
              <a:ext cx="4216400" cy="453635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10B213-73E4-4F92-A8CE-EA4DDFACF5AA}"/>
                </a:ext>
              </a:extLst>
            </p:cNvPr>
            <p:cNvSpPr txBox="1"/>
            <p:nvPr/>
          </p:nvSpPr>
          <p:spPr>
            <a:xfrm>
              <a:off x="5119714" y="6150916"/>
              <a:ext cx="2771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Map yn </a:t>
              </a:r>
              <a:r>
                <a:rPr lang="en-GB" sz="1200" b="1" dirty="0" err="1"/>
                <a:t>dangos</a:t>
              </a:r>
              <a:r>
                <a:rPr lang="en-GB" sz="1200" b="1" dirty="0"/>
                <a:t> </a:t>
              </a:r>
              <a:r>
                <a:rPr lang="en-GB" sz="1200" b="1" dirty="0" err="1"/>
                <a:t>lleoliadau</a:t>
              </a:r>
              <a:r>
                <a:rPr lang="en-GB" sz="1200" b="1" dirty="0"/>
                <a:t> </a:t>
              </a:r>
              <a:r>
                <a:rPr lang="en-GB" sz="1200" b="1" dirty="0" err="1"/>
                <a:t>casgliadau</a:t>
              </a:r>
              <a:r>
                <a:rPr lang="en-GB" sz="1200" b="1" dirty="0"/>
                <a:t> Miri </a:t>
              </a:r>
              <a:r>
                <a:rPr lang="en-GB" sz="1200" b="1" dirty="0" err="1"/>
                <a:t>Mes</a:t>
              </a:r>
              <a:r>
                <a:rPr lang="en-GB" sz="1200" b="1" dirty="0"/>
                <a:t> 2018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6BD222-959E-414B-8142-532889DA92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96639" y="1820704"/>
            <a:ext cx="3743117" cy="24887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0271D6-BEB6-4204-A3AD-F6093BC6EA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90" y="2906135"/>
            <a:ext cx="1709605" cy="227947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52C628-77E4-4704-ABF6-9E1DF9969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1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BDA9-52DF-4097-BFC6-FA798BCD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1"/>
            <a:ext cx="8775700" cy="607024"/>
          </a:xfrm>
        </p:spPr>
        <p:txBody>
          <a:bodyPr/>
          <a:lstStyle/>
          <a:p>
            <a:r>
              <a:rPr lang="en-GB" sz="2800" dirty="0" err="1">
                <a:solidFill>
                  <a:schemeClr val="accent1"/>
                </a:solidFill>
              </a:rPr>
              <a:t>Hydref</a:t>
            </a:r>
            <a:r>
              <a:rPr lang="en-GB" sz="2800" dirty="0">
                <a:solidFill>
                  <a:schemeClr val="accent1"/>
                </a:solidFill>
              </a:rPr>
              <a:t>  – </a:t>
            </a:r>
            <a:r>
              <a:rPr lang="en-GB" sz="2800" dirty="0" err="1">
                <a:solidFill>
                  <a:schemeClr val="accent1"/>
                </a:solidFill>
              </a:rPr>
              <a:t>Dechrau’r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prosiect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>
                <a:solidFill>
                  <a:schemeClr val="accent1"/>
                </a:solidFill>
              </a:rPr>
              <a:t>mes</a:t>
            </a:r>
            <a:r>
              <a:rPr lang="en-GB" sz="2800" dirty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991291-E211-4BCC-A1F7-5151EB16E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2478089"/>
            <a:ext cx="3976731" cy="2982548"/>
          </a:xfr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8F618-31F9-4892-8B4E-A44472026D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198" y="1536192"/>
            <a:ext cx="2626904" cy="39241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B25022-C6F5-45AE-A58B-E30942C450E9}"/>
              </a:ext>
            </a:extLst>
          </p:cNvPr>
          <p:cNvCxnSpPr>
            <a:cxnSpLocks/>
          </p:cNvCxnSpPr>
          <p:nvPr/>
        </p:nvCxnSpPr>
        <p:spPr>
          <a:xfrm>
            <a:off x="4160882" y="4067970"/>
            <a:ext cx="629316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DA68FE8-00EF-4234-B4D1-15398A5EC4C0}"/>
              </a:ext>
            </a:extLst>
          </p:cNvPr>
          <p:cNvSpPr txBox="1"/>
          <p:nvPr/>
        </p:nvSpPr>
        <p:spPr>
          <a:xfrm>
            <a:off x="184151" y="5750375"/>
            <a:ext cx="1165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Mae </a:t>
            </a:r>
            <a:r>
              <a:rPr lang="en-GB" sz="2000" dirty="0" err="1"/>
              <a:t>mes</a:t>
            </a:r>
            <a:r>
              <a:rPr lang="en-GB" sz="2000" dirty="0"/>
              <a:t> yn </a:t>
            </a:r>
            <a:r>
              <a:rPr lang="en-GB" sz="2000" dirty="0" err="1"/>
              <a:t>ddarfodus</a:t>
            </a:r>
            <a:r>
              <a:rPr lang="en-GB" sz="2000" dirty="0"/>
              <a:t> </a:t>
            </a:r>
            <a:r>
              <a:rPr lang="en-GB" sz="2000" dirty="0" err="1"/>
              <a:t>iawn</a:t>
            </a:r>
            <a:r>
              <a:rPr lang="en-GB" sz="2000" dirty="0"/>
              <a:t>. Mae </a:t>
            </a:r>
            <a:r>
              <a:rPr lang="en-GB" sz="2000" dirty="0" err="1"/>
              <a:t>angen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plannu</a:t>
            </a:r>
            <a:r>
              <a:rPr lang="en-GB" sz="2000" dirty="0"/>
              <a:t> cyn </a:t>
            </a:r>
            <a:r>
              <a:rPr lang="en-GB" sz="2000" dirty="0" err="1"/>
              <a:t>gynted</a:t>
            </a:r>
            <a:r>
              <a:rPr lang="en-GB" sz="2000" dirty="0"/>
              <a:t> </a:t>
            </a:r>
            <a:r>
              <a:rPr lang="en-GB" sz="2000" dirty="0" err="1"/>
              <a:t>â</a:t>
            </a:r>
            <a:r>
              <a:rPr lang="en-GB" sz="2000" dirty="0"/>
              <a:t> </a:t>
            </a:r>
            <a:r>
              <a:rPr lang="en-GB" sz="2000" dirty="0" err="1"/>
              <a:t>phosibl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iddyn</a:t>
            </a:r>
            <a:r>
              <a:rPr lang="en-GB" sz="2000" dirty="0"/>
              <a:t> </a:t>
            </a:r>
            <a:r>
              <a:rPr lang="en-GB" sz="2000" dirty="0" err="1"/>
              <a:t>nhw</a:t>
            </a:r>
            <a:r>
              <a:rPr lang="en-GB" sz="2000" dirty="0"/>
              <a:t> </a:t>
            </a:r>
            <a:r>
              <a:rPr lang="en-GB" sz="2000" dirty="0" err="1"/>
              <a:t>syrthio</a:t>
            </a:r>
            <a:r>
              <a:rPr lang="en-GB" sz="2000" dirty="0"/>
              <a:t> </a:t>
            </a:r>
            <a:r>
              <a:rPr lang="en-GB" sz="2000" dirty="0" err="1"/>
              <a:t>i’r</a:t>
            </a:r>
            <a:r>
              <a:rPr lang="en-GB" sz="2000" dirty="0"/>
              <a:t> </a:t>
            </a:r>
            <a:r>
              <a:rPr lang="en-GB" sz="2000" dirty="0" err="1"/>
              <a:t>ddaear</a:t>
            </a:r>
            <a:r>
              <a:rPr lang="en-GB" sz="2000" dirty="0"/>
              <a:t>..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3DB94-82ED-4665-87F8-7E71A30B08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221" y="2478088"/>
            <a:ext cx="3976324" cy="2982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1B3549-5585-47DB-BB17-3BF1F3B5F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AD9E95-95C8-4475-9EE2-C4F18D580E2E}"/>
              </a:ext>
            </a:extLst>
          </p:cNvPr>
          <p:cNvCxnSpPr>
            <a:cxnSpLocks/>
          </p:cNvCxnSpPr>
          <p:nvPr/>
        </p:nvCxnSpPr>
        <p:spPr>
          <a:xfrm>
            <a:off x="7417102" y="4057716"/>
            <a:ext cx="629316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7DD3-4391-4032-8259-19D01A71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476250"/>
            <a:ext cx="8775700" cy="59580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Cyn y </a:t>
            </a:r>
            <a:r>
              <a:rPr lang="en-GB" dirty="0" err="1">
                <a:solidFill>
                  <a:schemeClr val="accent1"/>
                </a:solidFill>
              </a:rPr>
              <a:t>gellir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eu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plannu</a:t>
            </a:r>
            <a:r>
              <a:rPr lang="en-GB" dirty="0">
                <a:solidFill>
                  <a:schemeClr val="accent1"/>
                </a:solidFill>
              </a:rPr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C6543-A891-4FBF-914F-E4663C160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534" y="1667828"/>
            <a:ext cx="4610122" cy="3165429"/>
          </a:xfr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E61CE-DF0E-4295-B8DA-EAF456BA90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910" y="1317832"/>
            <a:ext cx="2570092" cy="3865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84AE7B-EDBF-452E-AC10-2464402C9A26}"/>
              </a:ext>
            </a:extLst>
          </p:cNvPr>
          <p:cNvCxnSpPr>
            <a:cxnSpLocks/>
          </p:cNvCxnSpPr>
          <p:nvPr/>
        </p:nvCxnSpPr>
        <p:spPr>
          <a:xfrm>
            <a:off x="5930656" y="3021555"/>
            <a:ext cx="677254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1CE40E2-236D-4C33-8138-E2078AB64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912BC-8D1C-4191-A36E-CE58E81CF000}"/>
              </a:ext>
            </a:extLst>
          </p:cNvPr>
          <p:cNvSpPr txBox="1"/>
          <p:nvPr/>
        </p:nvSpPr>
        <p:spPr>
          <a:xfrm>
            <a:off x="836659" y="5954676"/>
            <a:ext cx="11521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75C17-0330-409C-83CE-FB979F116815}"/>
              </a:ext>
            </a:extLst>
          </p:cNvPr>
          <p:cNvSpPr txBox="1"/>
          <p:nvPr/>
        </p:nvSpPr>
        <p:spPr>
          <a:xfrm>
            <a:off x="1079500" y="5299981"/>
            <a:ext cx="1073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Ar </a:t>
            </a:r>
            <a:r>
              <a:rPr lang="en-GB" sz="2000" dirty="0" err="1"/>
              <a:t>ôl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derbyn</a:t>
            </a:r>
            <a:r>
              <a:rPr lang="en-GB" sz="2000" dirty="0"/>
              <a:t>, </a:t>
            </a:r>
            <a:r>
              <a:rPr lang="en-GB" sz="2000" dirty="0" err="1"/>
              <a:t>mae</a:t>
            </a:r>
            <a:r>
              <a:rPr lang="en-GB" sz="2000" dirty="0"/>
              <a:t> </a:t>
            </a:r>
            <a:r>
              <a:rPr lang="en-GB" sz="2000" dirty="0" err="1"/>
              <a:t>holl</a:t>
            </a:r>
            <a:r>
              <a:rPr lang="en-GB" sz="2000" dirty="0"/>
              <a:t> </a:t>
            </a:r>
            <a:r>
              <a:rPr lang="en-GB" sz="2000" dirty="0" err="1"/>
              <a:t>fes</a:t>
            </a:r>
            <a:r>
              <a:rPr lang="en-GB" sz="2000" dirty="0"/>
              <a:t> Miri </a:t>
            </a:r>
            <a:r>
              <a:rPr lang="en-GB" sz="2000" dirty="0" err="1"/>
              <a:t>Mes</a:t>
            </a:r>
            <a:r>
              <a:rPr lang="en-GB" sz="2000" dirty="0"/>
              <a:t> yn </a:t>
            </a:r>
            <a:r>
              <a:rPr lang="en-GB" sz="2000" dirty="0" err="1"/>
              <a:t>cael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cludo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Feithrinfa</a:t>
            </a:r>
            <a:r>
              <a:rPr lang="en-GB" sz="2000" dirty="0"/>
              <a:t> </a:t>
            </a:r>
            <a:r>
              <a:rPr lang="en-GB" sz="2000" dirty="0" err="1"/>
              <a:t>Goed</a:t>
            </a:r>
            <a:r>
              <a:rPr lang="en-GB" sz="2000" dirty="0"/>
              <a:t> Delamere </a:t>
            </a:r>
            <a:r>
              <a:rPr lang="en-GB" sz="2000" dirty="0" err="1"/>
              <a:t>Comisiwn</a:t>
            </a:r>
            <a:r>
              <a:rPr lang="en-GB" sz="2000" dirty="0"/>
              <a:t> </a:t>
            </a:r>
            <a:r>
              <a:rPr lang="en-GB" sz="2000" dirty="0" err="1"/>
              <a:t>Coedwigaeth</a:t>
            </a:r>
            <a:r>
              <a:rPr lang="en-GB" sz="2000" dirty="0"/>
              <a:t> </a:t>
            </a:r>
            <a:r>
              <a:rPr lang="en-GB" sz="2000" dirty="0" err="1"/>
              <a:t>Lloegr</a:t>
            </a:r>
            <a:r>
              <a:rPr lang="en-GB" sz="2000" dirty="0"/>
              <a:t> yn </a:t>
            </a:r>
            <a:r>
              <a:rPr lang="en-GB" sz="2000" dirty="0" err="1"/>
              <a:t>Swydd</a:t>
            </a:r>
            <a:r>
              <a:rPr lang="en-GB" sz="2000" dirty="0"/>
              <a:t> </a:t>
            </a:r>
            <a:r>
              <a:rPr lang="en-GB" sz="2000" dirty="0" err="1"/>
              <a:t>Gaer</a:t>
            </a:r>
            <a:r>
              <a:rPr lang="en-GB" sz="2000" dirty="0"/>
              <a:t>.  </a:t>
            </a:r>
          </a:p>
          <a:p>
            <a:endParaRPr lang="en-GB" sz="2000" dirty="0"/>
          </a:p>
          <a:p>
            <a:r>
              <a:rPr lang="en-GB" sz="2000" dirty="0"/>
              <a:t>Ar </a:t>
            </a:r>
            <a:r>
              <a:rPr lang="en-GB" sz="2000" dirty="0" err="1"/>
              <a:t>ôl</a:t>
            </a:r>
            <a:r>
              <a:rPr lang="en-GB" sz="2000" dirty="0"/>
              <a:t> </a:t>
            </a:r>
            <a:r>
              <a:rPr lang="en-GB" sz="2000" dirty="0" err="1"/>
              <a:t>cyrraedd</a:t>
            </a:r>
            <a:r>
              <a:rPr lang="en-GB" sz="2000" dirty="0"/>
              <a:t>, </a:t>
            </a:r>
            <a:r>
              <a:rPr lang="en-GB" sz="2000" dirty="0" err="1"/>
              <a:t>caiff</a:t>
            </a:r>
            <a:r>
              <a:rPr lang="en-GB" sz="2000" dirty="0"/>
              <a:t> y </a:t>
            </a:r>
            <a:r>
              <a:rPr lang="en-GB" sz="2000" dirty="0" err="1"/>
              <a:t>sachau</a:t>
            </a:r>
            <a:r>
              <a:rPr lang="en-GB" sz="2000" dirty="0"/>
              <a:t> </a:t>
            </a:r>
            <a:r>
              <a:rPr lang="en-GB" sz="2000" dirty="0" err="1"/>
              <a:t>hyn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gwirio</a:t>
            </a:r>
            <a:r>
              <a:rPr lang="en-GB" sz="2000" dirty="0"/>
              <a:t> </a:t>
            </a:r>
            <a:r>
              <a:rPr lang="en-GB" sz="2000" dirty="0" err="1"/>
              <a:t>a’u</a:t>
            </a:r>
            <a:r>
              <a:rPr lang="en-GB" sz="2000" dirty="0"/>
              <a:t> </a:t>
            </a:r>
            <a:r>
              <a:rPr lang="en-GB" sz="2000" dirty="0" err="1"/>
              <a:t>pwyso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51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8B90-ED1E-4278-999E-990054AF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23326"/>
            <a:ext cx="8775700" cy="1223963"/>
          </a:xfrm>
        </p:spPr>
        <p:txBody>
          <a:bodyPr/>
          <a:lstStyle/>
          <a:p>
            <a:r>
              <a:rPr lang="en-GB" dirty="0" err="1">
                <a:solidFill>
                  <a:schemeClr val="accent1"/>
                </a:solidFill>
              </a:rPr>
              <a:t>Asesu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ansawdd</a:t>
            </a:r>
            <a:r>
              <a:rPr lang="en-GB" dirty="0">
                <a:solidFill>
                  <a:schemeClr val="accent1"/>
                </a:solidFill>
              </a:rPr>
              <a:t> y </a:t>
            </a:r>
            <a:r>
              <a:rPr lang="en-GB" dirty="0" err="1">
                <a:solidFill>
                  <a:schemeClr val="accent1"/>
                </a:solidFill>
              </a:rPr>
              <a:t>fesen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22826-BE1B-4E68-9659-A62321129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78" y="525018"/>
            <a:ext cx="2747223" cy="627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DA42A-71EB-437F-8C05-CD64D52D17FC}"/>
              </a:ext>
            </a:extLst>
          </p:cNvPr>
          <p:cNvSpPr txBox="1"/>
          <p:nvPr/>
        </p:nvSpPr>
        <p:spPr>
          <a:xfrm>
            <a:off x="240155" y="4969214"/>
            <a:ext cx="1166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91A5"/>
                </a:solidFill>
              </a:rPr>
              <a:t>Trafodwch</a:t>
            </a:r>
            <a:r>
              <a:rPr lang="en-GB" sz="2400" b="1" dirty="0">
                <a:solidFill>
                  <a:srgbClr val="0091A5"/>
                </a:solidFill>
              </a:rPr>
              <a:t> – Pam </a:t>
            </a:r>
            <a:r>
              <a:rPr lang="en-GB" sz="2400" b="1" dirty="0" err="1">
                <a:solidFill>
                  <a:srgbClr val="0091A5"/>
                </a:solidFill>
              </a:rPr>
              <a:t>mae’r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mes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hyn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wedi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cael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eu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torri</a:t>
            </a:r>
            <a:r>
              <a:rPr lang="en-GB" sz="2400" b="1" dirty="0">
                <a:solidFill>
                  <a:srgbClr val="0091A5"/>
                </a:solidFill>
              </a:rPr>
              <a:t> yn </a:t>
            </a:r>
            <a:r>
              <a:rPr lang="en-GB" sz="2400" b="1" dirty="0" err="1">
                <a:solidFill>
                  <a:srgbClr val="0091A5"/>
                </a:solidFill>
              </a:rPr>
              <a:t>eu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hanner</a:t>
            </a:r>
            <a:r>
              <a:rPr lang="en-GB" sz="2400" b="1" dirty="0">
                <a:solidFill>
                  <a:srgbClr val="0091A5"/>
                </a:solidFill>
              </a:rPr>
              <a:t>? </a:t>
            </a:r>
            <a:endParaRPr lang="en-GB" sz="2400" dirty="0"/>
          </a:p>
        </p:txBody>
      </p:sp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1B528582-485E-44C0-8EF9-8F404BD8C7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33" y="1411457"/>
            <a:ext cx="8936788" cy="34237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869599-DFBC-4727-9EF6-A5271805DB41}"/>
              </a:ext>
            </a:extLst>
          </p:cNvPr>
          <p:cNvSpPr txBox="1"/>
          <p:nvPr/>
        </p:nvSpPr>
        <p:spPr>
          <a:xfrm>
            <a:off x="240156" y="5611186"/>
            <a:ext cx="1166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0091A5"/>
                </a:solidFill>
              </a:rPr>
              <a:t>Cwestiwn</a:t>
            </a:r>
            <a:r>
              <a:rPr lang="en-GB" sz="2400" b="1" dirty="0">
                <a:solidFill>
                  <a:srgbClr val="0091A5"/>
                </a:solidFill>
              </a:rPr>
              <a:t> – O </a:t>
            </a:r>
            <a:r>
              <a:rPr lang="en-GB" sz="2400" b="1" dirty="0" err="1">
                <a:solidFill>
                  <a:srgbClr val="0091A5"/>
                </a:solidFill>
              </a:rPr>
              <a:t>edrych</a:t>
            </a:r>
            <a:r>
              <a:rPr lang="en-GB" sz="2400" b="1" dirty="0">
                <a:solidFill>
                  <a:srgbClr val="0091A5"/>
                </a:solidFill>
              </a:rPr>
              <a:t> ar y </a:t>
            </a:r>
            <a:r>
              <a:rPr lang="en-GB" sz="2400" b="1" dirty="0" err="1">
                <a:solidFill>
                  <a:srgbClr val="0091A5"/>
                </a:solidFill>
              </a:rPr>
              <a:t>mes</a:t>
            </a:r>
            <a:r>
              <a:rPr lang="en-GB" sz="2400" b="1" dirty="0">
                <a:solidFill>
                  <a:srgbClr val="0091A5"/>
                </a:solidFill>
              </a:rPr>
              <a:t> yn y </a:t>
            </a:r>
            <a:r>
              <a:rPr lang="en-GB" sz="2400" b="1" dirty="0" err="1">
                <a:solidFill>
                  <a:srgbClr val="0091A5"/>
                </a:solidFill>
              </a:rPr>
              <a:t>llun</a:t>
            </a:r>
            <a:r>
              <a:rPr lang="en-GB" sz="2400" b="1" dirty="0">
                <a:solidFill>
                  <a:srgbClr val="0091A5"/>
                </a:solidFill>
              </a:rPr>
              <a:t>, pa rai </a:t>
            </a:r>
            <a:r>
              <a:rPr lang="en-GB" sz="2400" b="1" dirty="0" err="1">
                <a:solidFill>
                  <a:srgbClr val="0091A5"/>
                </a:solidFill>
              </a:rPr>
              <a:t>ydych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chi’n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meddwl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sydd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o’r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ansawdd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gorau</a:t>
            </a:r>
            <a:r>
              <a:rPr lang="en-GB" sz="2400" b="1" dirty="0">
                <a:solidFill>
                  <a:srgbClr val="0091A5"/>
                </a:solidFill>
              </a:rPr>
              <a:t> a </a:t>
            </a:r>
            <a:r>
              <a:rPr lang="en-GB" sz="2400" b="1" dirty="0" err="1">
                <a:solidFill>
                  <a:srgbClr val="0091A5"/>
                </a:solidFill>
              </a:rPr>
              <a:t>mwyaf</a:t>
            </a:r>
            <a:r>
              <a:rPr lang="en-GB" sz="2400" b="1" dirty="0">
                <a:solidFill>
                  <a:srgbClr val="0091A5"/>
                </a:solidFill>
              </a:rPr>
              <a:t> ‘</a:t>
            </a:r>
            <a:r>
              <a:rPr lang="en-GB" sz="2400" b="1" dirty="0" err="1">
                <a:solidFill>
                  <a:srgbClr val="0091A5"/>
                </a:solidFill>
              </a:rPr>
              <a:t>hyfyw</a:t>
            </a:r>
            <a:r>
              <a:rPr lang="en-GB" sz="2400" b="1" dirty="0">
                <a:solidFill>
                  <a:srgbClr val="0091A5"/>
                </a:solidFill>
              </a:rPr>
              <a:t>’? </a:t>
            </a:r>
            <a:r>
              <a:rPr lang="en-GB" sz="2400" b="1" dirty="0" err="1">
                <a:solidFill>
                  <a:srgbClr val="0091A5"/>
                </a:solidFill>
              </a:rPr>
              <a:t>Eglurwch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eich</a:t>
            </a:r>
            <a:r>
              <a:rPr lang="en-GB" sz="2400" b="1" dirty="0">
                <a:solidFill>
                  <a:srgbClr val="0091A5"/>
                </a:solidFill>
              </a:rPr>
              <a:t> </a:t>
            </a:r>
            <a:r>
              <a:rPr lang="en-GB" sz="2400" b="1" dirty="0" err="1">
                <a:solidFill>
                  <a:srgbClr val="0091A5"/>
                </a:solidFill>
              </a:rPr>
              <a:t>ateb</a:t>
            </a:r>
            <a:r>
              <a:rPr lang="en-GB" sz="2400" b="1" dirty="0">
                <a:solidFill>
                  <a:srgbClr val="0091A5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6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theme/theme1.xml><?xml version="1.0" encoding="utf-8"?>
<a:theme xmlns:a="http://schemas.openxmlformats.org/drawingml/2006/main" name="NRW PPT 2010 Final">
  <a:themeElements>
    <a:clrScheme name="NRW colours">
      <a:dk1>
        <a:sysClr val="windowText" lastClr="000000"/>
      </a:dk1>
      <a:lt1>
        <a:sysClr val="window" lastClr="FFFFFF"/>
      </a:lt1>
      <a:dk2>
        <a:srgbClr val="3C3C41"/>
      </a:dk2>
      <a:lt2>
        <a:srgbClr val="FFFFFF"/>
      </a:lt2>
      <a:accent1>
        <a:srgbClr val="0091A5"/>
      </a:accent1>
      <a:accent2>
        <a:srgbClr val="2D962D"/>
      </a:accent2>
      <a:accent3>
        <a:srgbClr val="005541"/>
      </a:accent3>
      <a:accent4>
        <a:srgbClr val="82D2F0"/>
      </a:accent4>
      <a:accent5>
        <a:srgbClr val="3C3C41"/>
      </a:accent5>
      <a:accent6>
        <a:srgbClr val="95959D"/>
      </a:accent6>
      <a:hlink>
        <a:srgbClr val="82D2F0"/>
      </a:hlink>
      <a:folHlink>
        <a:srgbClr val="95959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Dwr / Water">
      <a:srgbClr val="0091A5"/>
    </a:custClr>
    <a:custClr name="Awyr / Air">
      <a:srgbClr val="82D2F0"/>
    </a:custClr>
    <a:custClr name="Bywyd gwyllt / Wildlife">
      <a:srgbClr val="2D962D"/>
    </a:custClr>
    <a:custClr name="Tir / Land">
      <a:srgbClr val="005541"/>
    </a:custClr>
    <a:custClr name="Llwyd / grey">
      <a:srgbClr val="3C3C41"/>
    </a:custClr>
  </a:custClrLst>
  <a:extLst>
    <a:ext uri="{05A4C25C-085E-4340-85A3-A5531E510DB2}">
      <thm15:themeFamily xmlns:thm15="http://schemas.microsoft.com/office/thememl/2012/main" name="NRW Careers Powerpoint new.potx" id="{4D2FCC45-9375-40F3-83DD-BBDBAAE1DA9F}" vid="{EE16A186-36FB-458B-B077-B406BF8831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be56660-2c31-41ef-bc00-23e72f632f2a">ACCE-1952201413-788</_dlc_DocId>
    <_dlc_DocIdUrl xmlns="9be56660-2c31-41ef-bc00-23e72f632f2a">
      <Url>https://cyfoethnaturiolcymru.sharepoint.com/teams/are/esd/twe/_layouts/15/DocIdRedir.aspx?ID=ACCE-1952201413-788</Url>
      <Description>ACCE-1952201413-788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RW PowerPoint Document" ma:contentTypeID="0x01010067EB80C5FE939D4A9B3D8BA62129B7F50300B9103149B87BDB43AA81178D369EF9DB" ma:contentTypeVersion="64" ma:contentTypeDescription="" ma:contentTypeScope="" ma:versionID="cb539811c900da881c0efc107ed7effc">
  <xsd:schema xmlns:xsd="http://www.w3.org/2001/XMLSchema" xmlns:xs="http://www.w3.org/2001/XMLSchema" xmlns:p="http://schemas.microsoft.com/office/2006/metadata/properties" xmlns:ns2="9be56660-2c31-41ef-bc00-23e72f632f2a" targetNamespace="http://schemas.microsoft.com/office/2006/metadata/properties" ma:root="true" ma:fieldsID="787d2c663290cb73b343b35e1ed78485" ns2:_="">
    <xsd:import namespace="9be56660-2c31-41ef-bc00-23e72f632f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6660-2c31-41ef-bc00-23e72f632f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43D987-7CEC-4F1B-ACD5-8422B7B04AF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be56660-2c31-41ef-bc00-23e72f632f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718540-B2F1-4370-9A32-3876F80C9D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6660-2c31-41ef-bc00-23e72f632f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EC5EFD-9958-4292-808C-6456F3DE397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008F30A-2B79-4066-A4C4-985B6AD99F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8213</TotalTime>
  <Words>3826</Words>
  <Application>Microsoft Office PowerPoint</Application>
  <PresentationFormat>Widescreen</PresentationFormat>
  <Paragraphs>313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NRW PPT 2010 Final</vt:lpstr>
      <vt:lpstr>  Tyfu coed o hadau  Prosiect Mes      </vt:lpstr>
      <vt:lpstr>Mae’r cyflwyniad PowerPoint hwn yn egluro: </vt:lpstr>
      <vt:lpstr>Coed o darddle lleol</vt:lpstr>
      <vt:lpstr>Pam plannu coed brodorol o darddle lleol?  </vt:lpstr>
      <vt:lpstr>Y dyfodol</vt:lpstr>
      <vt:lpstr>Prosiect Miri Mes </vt:lpstr>
      <vt:lpstr>Hydref  – Dechrau’r prosiect mes  </vt:lpstr>
      <vt:lpstr>Cyn y gellir eu plannu…</vt:lpstr>
      <vt:lpstr>Asesu ansawdd y fesen</vt:lpstr>
      <vt:lpstr>Y ras i egino</vt:lpstr>
      <vt:lpstr>Amser v cyfradd egino cyfartalog mesen</vt:lpstr>
      <vt:lpstr>Lleihau dirywiad</vt:lpstr>
      <vt:lpstr>Cyfraddau egino mes </vt:lpstr>
      <vt:lpstr>Gaeaf – Storio mes</vt:lpstr>
      <vt:lpstr>Paratoi i blannu</vt:lpstr>
      <vt:lpstr>Gwelyau hadau</vt:lpstr>
      <vt:lpstr>Gwanwyn – Meithrin coed ifanc </vt:lpstr>
      <vt:lpstr>Haf – Is-dorri</vt:lpstr>
      <vt:lpstr> Cwsg</vt:lpstr>
      <vt:lpstr>PowerPoint Presentation</vt:lpstr>
      <vt:lpstr>Hydref/Gaeaf – Codi a phlannu </vt:lpstr>
      <vt:lpstr>Gaeaf/Gwanwyn – Plannu allan</vt:lpstr>
      <vt:lpstr>Casgliad</vt:lpstr>
      <vt:lpstr>Y diwedd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 Wales</dc:title>
  <dc:subject/>
  <dc:creator>Jones, Sarah</dc:creator>
  <cp:lastModifiedBy>Evans, Alison</cp:lastModifiedBy>
  <cp:revision>322</cp:revision>
  <cp:lastPrinted>2019-05-03T09:22:39Z</cp:lastPrinted>
  <dcterms:created xsi:type="dcterms:W3CDTF">2015-08-24T09:25:21Z</dcterms:created>
  <dcterms:modified xsi:type="dcterms:W3CDTF">2019-05-10T10:27:37Z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0x01010067EB80C5FE939D4A9B3D8BA62129B7F50300B9103149B87BDB43AA81178D369EF9DB</vt:lpwstr>
  </property>
  <property fmtid="{D5CDD505-2E9C-101B-9397-08002B2CF9AE}" pid="3" name="_dlc_DocIdItemGuid">
    <vt:lpwstr>0bc3e281-fd4a-4248-8959-bcc6d48592ea</vt:lpwstr>
  </property>
  <property fmtid="{D5CDD505-2E9C-101B-9397-08002B2CF9AE}" pid="4" name="Submitter">
    <vt:lpwstr/>
  </property>
  <property fmtid="{D5CDD505-2E9C-101B-9397-08002B2CF9AE}" pid="5" name="URL">
    <vt:lpwstr/>
  </property>
  <property fmtid="{D5CDD505-2E9C-101B-9397-08002B2CF9AE}" pid="6" name="From1">
    <vt:lpwstr/>
  </property>
  <property fmtid="{D5CDD505-2E9C-101B-9397-08002B2CF9AE}" pid="7" name="BCC">
    <vt:lpwstr/>
  </property>
  <property fmtid="{D5CDD505-2E9C-101B-9397-08002B2CF9AE}" pid="8" name="CC">
    <vt:lpwstr/>
  </property>
  <property fmtid="{D5CDD505-2E9C-101B-9397-08002B2CF9AE}" pid="9" name="To">
    <vt:lpwstr/>
  </property>
  <property fmtid="{D5CDD505-2E9C-101B-9397-08002B2CF9AE}" pid="10" name="AuthorIds_UIVersion_512">
    <vt:lpwstr>711</vt:lpwstr>
  </property>
</Properties>
</file>